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</p:sldIdLst>
  <p:sldSz cx="18288000" cy="10287000"/>
  <p:notesSz cx="6858000" cy="9144000"/>
  <p:embeddedFontLst>
    <p:embeddedFont>
      <p:font typeface="DM Sans" pitchFamily="2" charset="0"/>
      <p:regular r:id="rId36"/>
      <p:bold r:id="rId37"/>
      <p:italic r:id="rId38"/>
      <p:boldItalic r:id="rId39"/>
    </p:embeddedFont>
    <p:embeddedFont>
      <p:font typeface="DM Sans Bold" charset="0"/>
      <p:regular r:id="rId4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 autoAdjust="0"/>
    <p:restoredTop sz="93741" autoAdjust="0"/>
  </p:normalViewPr>
  <p:slideViewPr>
    <p:cSldViewPr>
      <p:cViewPr varScale="1">
        <p:scale>
          <a:sx n="43" d="100"/>
          <a:sy n="43" d="100"/>
        </p:scale>
        <p:origin x="740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1A8915E-8BD4-40CA-A5BB-23D1E192FF7D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PH"/>
        </a:p>
      </dgm:t>
    </dgm:pt>
    <dgm:pt modelId="{94330D11-4138-4C21-A928-669CAFD694E8}">
      <dgm:prSet phldrT="[Text]"/>
      <dgm:spPr/>
      <dgm:t>
        <a:bodyPr/>
        <a:lstStyle/>
        <a:p>
          <a:pPr>
            <a:buFont typeface="Arial"/>
            <a:buChar char="•"/>
          </a:pPr>
          <a:r>
            <a:rPr lang="en-US" dirty="0">
              <a:solidFill>
                <a:schemeClr val="bg1"/>
              </a:solidFill>
              <a:latin typeface="DM Sans"/>
              <a:ea typeface="DM Sans"/>
              <a:cs typeface="DM Sans"/>
              <a:sym typeface="DM Sans"/>
            </a:rPr>
            <a:t>Missing Values in Arrival Delay is filled with the median</a:t>
          </a:r>
          <a:endParaRPr lang="en-PH" dirty="0">
            <a:solidFill>
              <a:schemeClr val="bg1"/>
            </a:solidFill>
          </a:endParaRPr>
        </a:p>
      </dgm:t>
    </dgm:pt>
    <dgm:pt modelId="{602ED339-3D29-4218-A438-50E409192FAC}" type="parTrans" cxnId="{28814720-3EDE-4053-B711-417BD3EFAB98}">
      <dgm:prSet/>
      <dgm:spPr/>
      <dgm:t>
        <a:bodyPr/>
        <a:lstStyle/>
        <a:p>
          <a:endParaRPr lang="en-PH">
            <a:solidFill>
              <a:schemeClr val="bg1"/>
            </a:solidFill>
          </a:endParaRPr>
        </a:p>
      </dgm:t>
    </dgm:pt>
    <dgm:pt modelId="{6F20B800-0559-4553-82DF-27DAAC4FDC6B}" type="sibTrans" cxnId="{28814720-3EDE-4053-B711-417BD3EFAB98}">
      <dgm:prSet/>
      <dgm:spPr/>
      <dgm:t>
        <a:bodyPr/>
        <a:lstStyle/>
        <a:p>
          <a:endParaRPr lang="en-PH">
            <a:solidFill>
              <a:schemeClr val="bg1"/>
            </a:solidFill>
          </a:endParaRPr>
        </a:p>
      </dgm:t>
    </dgm:pt>
    <dgm:pt modelId="{7E7420B7-04F1-4AA9-89F7-F4F8A00A7B4C}">
      <dgm:prSet/>
      <dgm:spPr/>
      <dgm:t>
        <a:bodyPr/>
        <a:lstStyle/>
        <a:p>
          <a:r>
            <a:rPr lang="en-US" dirty="0">
              <a:solidFill>
                <a:schemeClr val="bg1"/>
              </a:solidFill>
              <a:latin typeface="DM Sans"/>
              <a:ea typeface="DM Sans"/>
              <a:cs typeface="DM Sans"/>
              <a:sym typeface="DM Sans"/>
            </a:rPr>
            <a:t>All responses are unique</a:t>
          </a:r>
        </a:p>
      </dgm:t>
    </dgm:pt>
    <dgm:pt modelId="{4714C1E1-6D4D-419D-A071-CA5636317852}" type="parTrans" cxnId="{5E4FC029-50EC-4A40-8DA6-9B323FE826FB}">
      <dgm:prSet/>
      <dgm:spPr/>
      <dgm:t>
        <a:bodyPr/>
        <a:lstStyle/>
        <a:p>
          <a:endParaRPr lang="en-PH">
            <a:solidFill>
              <a:schemeClr val="bg1"/>
            </a:solidFill>
          </a:endParaRPr>
        </a:p>
      </dgm:t>
    </dgm:pt>
    <dgm:pt modelId="{22DC71EB-5E97-491C-A44F-B074FC1EE501}" type="sibTrans" cxnId="{5E4FC029-50EC-4A40-8DA6-9B323FE826FB}">
      <dgm:prSet/>
      <dgm:spPr/>
      <dgm:t>
        <a:bodyPr/>
        <a:lstStyle/>
        <a:p>
          <a:endParaRPr lang="en-PH">
            <a:solidFill>
              <a:schemeClr val="bg1"/>
            </a:solidFill>
          </a:endParaRPr>
        </a:p>
      </dgm:t>
    </dgm:pt>
    <dgm:pt modelId="{09024049-69A6-453D-90D2-04E0FDAE4FC6}">
      <dgm:prSet/>
      <dgm:spPr/>
      <dgm:t>
        <a:bodyPr/>
        <a:lstStyle/>
        <a:p>
          <a:r>
            <a:rPr lang="en-US" dirty="0">
              <a:solidFill>
                <a:schemeClr val="bg1"/>
              </a:solidFill>
              <a:latin typeface="DM Sans"/>
              <a:ea typeface="DM Sans"/>
              <a:cs typeface="DM Sans"/>
              <a:sym typeface="DM Sans"/>
            </a:rPr>
            <a:t>Unnamed Column removed</a:t>
          </a:r>
        </a:p>
      </dgm:t>
    </dgm:pt>
    <dgm:pt modelId="{69BA92E9-06A3-471B-AE4E-431007DBF7EE}" type="parTrans" cxnId="{064B7000-9C31-4D2A-AD9A-E3E3EC40D901}">
      <dgm:prSet/>
      <dgm:spPr/>
      <dgm:t>
        <a:bodyPr/>
        <a:lstStyle/>
        <a:p>
          <a:endParaRPr lang="en-PH">
            <a:solidFill>
              <a:schemeClr val="bg1"/>
            </a:solidFill>
          </a:endParaRPr>
        </a:p>
      </dgm:t>
    </dgm:pt>
    <dgm:pt modelId="{562DAFC8-24F2-44A6-81AC-70A9563FBB58}" type="sibTrans" cxnId="{064B7000-9C31-4D2A-AD9A-E3E3EC40D901}">
      <dgm:prSet/>
      <dgm:spPr/>
      <dgm:t>
        <a:bodyPr/>
        <a:lstStyle/>
        <a:p>
          <a:endParaRPr lang="en-PH">
            <a:solidFill>
              <a:schemeClr val="bg1"/>
            </a:solidFill>
          </a:endParaRPr>
        </a:p>
      </dgm:t>
    </dgm:pt>
    <dgm:pt modelId="{A8B3FCBB-C7BD-4762-A639-2D7645206AFB}">
      <dgm:prSet/>
      <dgm:spPr/>
      <dgm:t>
        <a:bodyPr/>
        <a:lstStyle/>
        <a:p>
          <a:r>
            <a:rPr lang="en-US" dirty="0">
              <a:solidFill>
                <a:schemeClr val="bg1"/>
              </a:solidFill>
              <a:latin typeface="DM Sans"/>
              <a:ea typeface="DM Sans"/>
              <a:cs typeface="DM Sans"/>
              <a:sym typeface="DM Sans"/>
            </a:rPr>
            <a:t>Neutral or Dissatisfied is treated as Dissatisfied for this analysis</a:t>
          </a:r>
        </a:p>
      </dgm:t>
    </dgm:pt>
    <dgm:pt modelId="{30E46036-CBEA-4891-B130-1794B9D7E3D7}" type="parTrans" cxnId="{0C0CCD5B-AEDB-4330-AE1C-6E6E36ED19E8}">
      <dgm:prSet/>
      <dgm:spPr/>
      <dgm:t>
        <a:bodyPr/>
        <a:lstStyle/>
        <a:p>
          <a:endParaRPr lang="en-PH">
            <a:solidFill>
              <a:schemeClr val="bg1"/>
            </a:solidFill>
          </a:endParaRPr>
        </a:p>
      </dgm:t>
    </dgm:pt>
    <dgm:pt modelId="{FC45CE24-B956-4AA6-9426-084C31264ED9}" type="sibTrans" cxnId="{0C0CCD5B-AEDB-4330-AE1C-6E6E36ED19E8}">
      <dgm:prSet/>
      <dgm:spPr/>
      <dgm:t>
        <a:bodyPr/>
        <a:lstStyle/>
        <a:p>
          <a:endParaRPr lang="en-PH">
            <a:solidFill>
              <a:schemeClr val="bg1"/>
            </a:solidFill>
          </a:endParaRPr>
        </a:p>
      </dgm:t>
    </dgm:pt>
    <dgm:pt modelId="{074F35E0-BE06-4403-8885-3BF8474B1360}" type="pres">
      <dgm:prSet presAssocID="{91A8915E-8BD4-40CA-A5BB-23D1E192FF7D}" presName="diagram" presStyleCnt="0">
        <dgm:presLayoutVars>
          <dgm:dir/>
          <dgm:resizeHandles val="exact"/>
        </dgm:presLayoutVars>
      </dgm:prSet>
      <dgm:spPr/>
    </dgm:pt>
    <dgm:pt modelId="{6D65C47E-AEE2-4819-B2E7-58B24815F995}" type="pres">
      <dgm:prSet presAssocID="{94330D11-4138-4C21-A928-669CAFD694E8}" presName="node" presStyleLbl="node1" presStyleIdx="0" presStyleCnt="4">
        <dgm:presLayoutVars>
          <dgm:bulletEnabled val="1"/>
        </dgm:presLayoutVars>
      </dgm:prSet>
      <dgm:spPr/>
    </dgm:pt>
    <dgm:pt modelId="{E2CC8273-C2CD-45C5-A6F6-0B5914C869F4}" type="pres">
      <dgm:prSet presAssocID="{6F20B800-0559-4553-82DF-27DAAC4FDC6B}" presName="sibTrans" presStyleCnt="0"/>
      <dgm:spPr/>
    </dgm:pt>
    <dgm:pt modelId="{0F9B5A12-A163-4A4F-9B67-1C6FCD804977}" type="pres">
      <dgm:prSet presAssocID="{7E7420B7-04F1-4AA9-89F7-F4F8A00A7B4C}" presName="node" presStyleLbl="node1" presStyleIdx="1" presStyleCnt="4">
        <dgm:presLayoutVars>
          <dgm:bulletEnabled val="1"/>
        </dgm:presLayoutVars>
      </dgm:prSet>
      <dgm:spPr/>
    </dgm:pt>
    <dgm:pt modelId="{3CBA3E24-3DA8-4BC7-A70D-207875CDF13A}" type="pres">
      <dgm:prSet presAssocID="{22DC71EB-5E97-491C-A44F-B074FC1EE501}" presName="sibTrans" presStyleCnt="0"/>
      <dgm:spPr/>
    </dgm:pt>
    <dgm:pt modelId="{762B9BB6-C871-4C9D-B44B-3BE763D53C30}" type="pres">
      <dgm:prSet presAssocID="{09024049-69A6-453D-90D2-04E0FDAE4FC6}" presName="node" presStyleLbl="node1" presStyleIdx="2" presStyleCnt="4">
        <dgm:presLayoutVars>
          <dgm:bulletEnabled val="1"/>
        </dgm:presLayoutVars>
      </dgm:prSet>
      <dgm:spPr/>
    </dgm:pt>
    <dgm:pt modelId="{56D980A5-9E70-41E0-84AC-2845D0B7245B}" type="pres">
      <dgm:prSet presAssocID="{562DAFC8-24F2-44A6-81AC-70A9563FBB58}" presName="sibTrans" presStyleCnt="0"/>
      <dgm:spPr/>
    </dgm:pt>
    <dgm:pt modelId="{B8905E0D-07FF-46D6-9C4F-7E6ECD94B7CB}" type="pres">
      <dgm:prSet presAssocID="{A8B3FCBB-C7BD-4762-A639-2D7645206AFB}" presName="node" presStyleLbl="node1" presStyleIdx="3" presStyleCnt="4">
        <dgm:presLayoutVars>
          <dgm:bulletEnabled val="1"/>
        </dgm:presLayoutVars>
      </dgm:prSet>
      <dgm:spPr/>
    </dgm:pt>
  </dgm:ptLst>
  <dgm:cxnLst>
    <dgm:cxn modelId="{064B7000-9C31-4D2A-AD9A-E3E3EC40D901}" srcId="{91A8915E-8BD4-40CA-A5BB-23D1E192FF7D}" destId="{09024049-69A6-453D-90D2-04E0FDAE4FC6}" srcOrd="2" destOrd="0" parTransId="{69BA92E9-06A3-471B-AE4E-431007DBF7EE}" sibTransId="{562DAFC8-24F2-44A6-81AC-70A9563FBB58}"/>
    <dgm:cxn modelId="{50243B0A-7FC8-42DC-ADD7-6887D584C3E7}" type="presOf" srcId="{94330D11-4138-4C21-A928-669CAFD694E8}" destId="{6D65C47E-AEE2-4819-B2E7-58B24815F995}" srcOrd="0" destOrd="0" presId="urn:microsoft.com/office/officeart/2005/8/layout/default"/>
    <dgm:cxn modelId="{28814720-3EDE-4053-B711-417BD3EFAB98}" srcId="{91A8915E-8BD4-40CA-A5BB-23D1E192FF7D}" destId="{94330D11-4138-4C21-A928-669CAFD694E8}" srcOrd="0" destOrd="0" parTransId="{602ED339-3D29-4218-A438-50E409192FAC}" sibTransId="{6F20B800-0559-4553-82DF-27DAAC4FDC6B}"/>
    <dgm:cxn modelId="{5E4FC029-50EC-4A40-8DA6-9B323FE826FB}" srcId="{91A8915E-8BD4-40CA-A5BB-23D1E192FF7D}" destId="{7E7420B7-04F1-4AA9-89F7-F4F8A00A7B4C}" srcOrd="1" destOrd="0" parTransId="{4714C1E1-6D4D-419D-A071-CA5636317852}" sibTransId="{22DC71EB-5E97-491C-A44F-B074FC1EE501}"/>
    <dgm:cxn modelId="{0C0CCD5B-AEDB-4330-AE1C-6E6E36ED19E8}" srcId="{91A8915E-8BD4-40CA-A5BB-23D1E192FF7D}" destId="{A8B3FCBB-C7BD-4762-A639-2D7645206AFB}" srcOrd="3" destOrd="0" parTransId="{30E46036-CBEA-4891-B130-1794B9D7E3D7}" sibTransId="{FC45CE24-B956-4AA6-9426-084C31264ED9}"/>
    <dgm:cxn modelId="{B6AC2566-7F0F-4604-AFDF-3D0B28102FAE}" type="presOf" srcId="{A8B3FCBB-C7BD-4762-A639-2D7645206AFB}" destId="{B8905E0D-07FF-46D6-9C4F-7E6ECD94B7CB}" srcOrd="0" destOrd="0" presId="urn:microsoft.com/office/officeart/2005/8/layout/default"/>
    <dgm:cxn modelId="{D5FC3D57-3A14-4F09-9B61-44A611BE1CC6}" type="presOf" srcId="{91A8915E-8BD4-40CA-A5BB-23D1E192FF7D}" destId="{074F35E0-BE06-4403-8885-3BF8474B1360}" srcOrd="0" destOrd="0" presId="urn:microsoft.com/office/officeart/2005/8/layout/default"/>
    <dgm:cxn modelId="{E120D3FA-1B10-432E-AB6E-9E0C169F78D3}" type="presOf" srcId="{7E7420B7-04F1-4AA9-89F7-F4F8A00A7B4C}" destId="{0F9B5A12-A163-4A4F-9B67-1C6FCD804977}" srcOrd="0" destOrd="0" presId="urn:microsoft.com/office/officeart/2005/8/layout/default"/>
    <dgm:cxn modelId="{AE8A0FFC-1AD3-4EE3-B6E0-EA2E10C1FD1A}" type="presOf" srcId="{09024049-69A6-453D-90D2-04E0FDAE4FC6}" destId="{762B9BB6-C871-4C9D-B44B-3BE763D53C30}" srcOrd="0" destOrd="0" presId="urn:microsoft.com/office/officeart/2005/8/layout/default"/>
    <dgm:cxn modelId="{B72DB60A-D18E-4594-B18B-DCBEAA6FE814}" type="presParOf" srcId="{074F35E0-BE06-4403-8885-3BF8474B1360}" destId="{6D65C47E-AEE2-4819-B2E7-58B24815F995}" srcOrd="0" destOrd="0" presId="urn:microsoft.com/office/officeart/2005/8/layout/default"/>
    <dgm:cxn modelId="{1D534BFC-3456-40B0-825A-EA438C895B82}" type="presParOf" srcId="{074F35E0-BE06-4403-8885-3BF8474B1360}" destId="{E2CC8273-C2CD-45C5-A6F6-0B5914C869F4}" srcOrd="1" destOrd="0" presId="urn:microsoft.com/office/officeart/2005/8/layout/default"/>
    <dgm:cxn modelId="{709633DF-A6D3-41F1-AD55-CC83819198AB}" type="presParOf" srcId="{074F35E0-BE06-4403-8885-3BF8474B1360}" destId="{0F9B5A12-A163-4A4F-9B67-1C6FCD804977}" srcOrd="2" destOrd="0" presId="urn:microsoft.com/office/officeart/2005/8/layout/default"/>
    <dgm:cxn modelId="{776634F8-851A-4D1C-91B5-B2E931CB2D98}" type="presParOf" srcId="{074F35E0-BE06-4403-8885-3BF8474B1360}" destId="{3CBA3E24-3DA8-4BC7-A70D-207875CDF13A}" srcOrd="3" destOrd="0" presId="urn:microsoft.com/office/officeart/2005/8/layout/default"/>
    <dgm:cxn modelId="{23482654-EDBE-45D0-AF14-051611DD8B80}" type="presParOf" srcId="{074F35E0-BE06-4403-8885-3BF8474B1360}" destId="{762B9BB6-C871-4C9D-B44B-3BE763D53C30}" srcOrd="4" destOrd="0" presId="urn:microsoft.com/office/officeart/2005/8/layout/default"/>
    <dgm:cxn modelId="{C59327D0-F8A1-4F17-9E53-0B7AB2FC0583}" type="presParOf" srcId="{074F35E0-BE06-4403-8885-3BF8474B1360}" destId="{56D980A5-9E70-41E0-84AC-2845D0B7245B}" srcOrd="5" destOrd="0" presId="urn:microsoft.com/office/officeart/2005/8/layout/default"/>
    <dgm:cxn modelId="{EFE8DE82-0F58-48CD-8D7C-EC525DE83B73}" type="presParOf" srcId="{074F35E0-BE06-4403-8885-3BF8474B1360}" destId="{B8905E0D-07FF-46D6-9C4F-7E6ECD94B7CB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20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03A6B9A-CE56-4D6D-B673-C17456093878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PH"/>
        </a:p>
      </dgm:t>
    </dgm:pt>
    <dgm:pt modelId="{209F216D-E5EF-4A63-B2D6-74D4131C8C90}">
      <dgm:prSet phldrT="[Text]"/>
      <dgm:spPr/>
      <dgm:t>
        <a:bodyPr/>
        <a:lstStyle/>
        <a:p>
          <a:pPr>
            <a:buFont typeface="+mj-lt"/>
            <a:buAutoNum type="arabicPeriod"/>
          </a:pPr>
          <a:r>
            <a:rPr lang="en-PH" b="1" i="0" u="none" dirty="0">
              <a:latin typeface="DM Sans" pitchFamily="2" charset="0"/>
            </a:rPr>
            <a:t>Data Distribution</a:t>
          </a:r>
          <a:endParaRPr lang="en-PH" b="1" dirty="0">
            <a:latin typeface="DM Sans" pitchFamily="2" charset="0"/>
          </a:endParaRPr>
        </a:p>
      </dgm:t>
    </dgm:pt>
    <dgm:pt modelId="{21AAF6F6-FC9F-4CEF-B443-18A4D3AF2AF9}" type="parTrans" cxnId="{D96985EC-FEBD-46C6-BB6E-BEE003E17D1F}">
      <dgm:prSet/>
      <dgm:spPr/>
      <dgm:t>
        <a:bodyPr/>
        <a:lstStyle/>
        <a:p>
          <a:endParaRPr lang="en-PH">
            <a:latin typeface="DM Sans" pitchFamily="2" charset="0"/>
          </a:endParaRPr>
        </a:p>
      </dgm:t>
    </dgm:pt>
    <dgm:pt modelId="{17967071-F412-4088-9DDE-F1BAD2E252E5}" type="sibTrans" cxnId="{D96985EC-FEBD-46C6-BB6E-BEE003E17D1F}">
      <dgm:prSet/>
      <dgm:spPr/>
      <dgm:t>
        <a:bodyPr/>
        <a:lstStyle/>
        <a:p>
          <a:endParaRPr lang="en-PH">
            <a:latin typeface="DM Sans" pitchFamily="2" charset="0"/>
          </a:endParaRPr>
        </a:p>
      </dgm:t>
    </dgm:pt>
    <dgm:pt modelId="{5AF18A4B-2425-464A-B2C1-B363336BC65B}">
      <dgm:prSet custT="1"/>
      <dgm:spPr/>
      <dgm:t>
        <a:bodyPr/>
        <a:lstStyle/>
        <a:p>
          <a:pPr>
            <a:buFont typeface="+mj-lt"/>
            <a:buAutoNum type="arabicPeriod"/>
          </a:pPr>
          <a:r>
            <a:rPr lang="en-PH" sz="2000" b="0" i="0" u="none" dirty="0">
              <a:latin typeface="DM Sans" pitchFamily="2" charset="0"/>
            </a:rPr>
            <a:t>Numerical Distribution:</a:t>
          </a:r>
        </a:p>
      </dgm:t>
    </dgm:pt>
    <dgm:pt modelId="{EE8F3838-9EAE-4FA6-96F7-F64D9FC23779}" type="parTrans" cxnId="{F40C615A-C1C3-4577-B342-6AD612205B5E}">
      <dgm:prSet/>
      <dgm:spPr/>
      <dgm:t>
        <a:bodyPr/>
        <a:lstStyle/>
        <a:p>
          <a:endParaRPr lang="en-PH">
            <a:latin typeface="DM Sans" pitchFamily="2" charset="0"/>
          </a:endParaRPr>
        </a:p>
      </dgm:t>
    </dgm:pt>
    <dgm:pt modelId="{89849CCA-C95A-4C81-8007-D05D20054BD5}" type="sibTrans" cxnId="{F40C615A-C1C3-4577-B342-6AD612205B5E}">
      <dgm:prSet/>
      <dgm:spPr/>
      <dgm:t>
        <a:bodyPr/>
        <a:lstStyle/>
        <a:p>
          <a:endParaRPr lang="en-PH">
            <a:latin typeface="DM Sans" pitchFamily="2" charset="0"/>
          </a:endParaRPr>
        </a:p>
      </dgm:t>
    </dgm:pt>
    <dgm:pt modelId="{E9C94D99-2433-4C90-A35E-D8144598C421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PH" sz="2000" b="0" i="0" u="none" dirty="0">
              <a:latin typeface="DM Sans" pitchFamily="2" charset="0"/>
            </a:rPr>
            <a:t>Age</a:t>
          </a:r>
        </a:p>
      </dgm:t>
    </dgm:pt>
    <dgm:pt modelId="{1F02A75E-2813-436C-BD5E-E374E1479BEA}" type="parTrans" cxnId="{C24DA10C-3593-4561-ADEA-49311D0B090C}">
      <dgm:prSet/>
      <dgm:spPr/>
      <dgm:t>
        <a:bodyPr/>
        <a:lstStyle/>
        <a:p>
          <a:endParaRPr lang="en-PH">
            <a:latin typeface="DM Sans" pitchFamily="2" charset="0"/>
          </a:endParaRPr>
        </a:p>
      </dgm:t>
    </dgm:pt>
    <dgm:pt modelId="{76925333-D3FD-44D3-8028-3EA5C37CD6F5}" type="sibTrans" cxnId="{C24DA10C-3593-4561-ADEA-49311D0B090C}">
      <dgm:prSet/>
      <dgm:spPr/>
      <dgm:t>
        <a:bodyPr/>
        <a:lstStyle/>
        <a:p>
          <a:endParaRPr lang="en-PH">
            <a:latin typeface="DM Sans" pitchFamily="2" charset="0"/>
          </a:endParaRPr>
        </a:p>
      </dgm:t>
    </dgm:pt>
    <dgm:pt modelId="{7E9F0792-534A-4479-9A32-B5A49DDB98CF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PH" sz="2000" b="0" i="0" u="none" dirty="0">
              <a:latin typeface="DM Sans" pitchFamily="2" charset="0"/>
            </a:rPr>
            <a:t>Flight Distance</a:t>
          </a:r>
        </a:p>
      </dgm:t>
    </dgm:pt>
    <dgm:pt modelId="{028E0207-C356-4DB2-B77D-3212CAE205B4}" type="parTrans" cxnId="{AA5624DC-EC36-4B35-830C-09156A758536}">
      <dgm:prSet/>
      <dgm:spPr/>
      <dgm:t>
        <a:bodyPr/>
        <a:lstStyle/>
        <a:p>
          <a:endParaRPr lang="en-PH">
            <a:latin typeface="DM Sans" pitchFamily="2" charset="0"/>
          </a:endParaRPr>
        </a:p>
      </dgm:t>
    </dgm:pt>
    <dgm:pt modelId="{D7D413E9-7470-4535-B441-2C2CCACAE3F6}" type="sibTrans" cxnId="{AA5624DC-EC36-4B35-830C-09156A758536}">
      <dgm:prSet/>
      <dgm:spPr/>
      <dgm:t>
        <a:bodyPr/>
        <a:lstStyle/>
        <a:p>
          <a:endParaRPr lang="en-PH">
            <a:latin typeface="DM Sans" pitchFamily="2" charset="0"/>
          </a:endParaRPr>
        </a:p>
      </dgm:t>
    </dgm:pt>
    <dgm:pt modelId="{50A416F0-994B-40E7-BC51-7B8DA0CDAE87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PH" sz="2000" b="0" i="0" u="none" dirty="0">
              <a:latin typeface="DM Sans" pitchFamily="2" charset="0"/>
            </a:rPr>
            <a:t>Departure Delay</a:t>
          </a:r>
        </a:p>
      </dgm:t>
    </dgm:pt>
    <dgm:pt modelId="{2CE243B9-EAF8-44B6-B868-8AF19B58CAD6}" type="parTrans" cxnId="{C9E5062C-F377-4DBE-89A8-817C93A654BA}">
      <dgm:prSet/>
      <dgm:spPr/>
      <dgm:t>
        <a:bodyPr/>
        <a:lstStyle/>
        <a:p>
          <a:endParaRPr lang="en-PH">
            <a:latin typeface="DM Sans" pitchFamily="2" charset="0"/>
          </a:endParaRPr>
        </a:p>
      </dgm:t>
    </dgm:pt>
    <dgm:pt modelId="{47E3735D-7827-4EB5-96A9-70CCB1F03994}" type="sibTrans" cxnId="{C9E5062C-F377-4DBE-89A8-817C93A654BA}">
      <dgm:prSet/>
      <dgm:spPr/>
      <dgm:t>
        <a:bodyPr/>
        <a:lstStyle/>
        <a:p>
          <a:endParaRPr lang="en-PH">
            <a:latin typeface="DM Sans" pitchFamily="2" charset="0"/>
          </a:endParaRPr>
        </a:p>
      </dgm:t>
    </dgm:pt>
    <dgm:pt modelId="{F272959F-7A12-4A8C-9809-C12B5E3BD091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PH" sz="2000" b="0" i="0" u="none" dirty="0">
              <a:latin typeface="DM Sans" pitchFamily="2" charset="0"/>
            </a:rPr>
            <a:t>Arrival Delay</a:t>
          </a:r>
        </a:p>
      </dgm:t>
    </dgm:pt>
    <dgm:pt modelId="{F663D896-E2C8-4DE4-AD02-9FF77EEEB731}" type="parTrans" cxnId="{1D343CC5-437A-4619-999C-6E6B2E9B73BF}">
      <dgm:prSet/>
      <dgm:spPr/>
      <dgm:t>
        <a:bodyPr/>
        <a:lstStyle/>
        <a:p>
          <a:endParaRPr lang="en-PH">
            <a:latin typeface="DM Sans" pitchFamily="2" charset="0"/>
          </a:endParaRPr>
        </a:p>
      </dgm:t>
    </dgm:pt>
    <dgm:pt modelId="{30FCFADE-5E07-441A-83FF-B17126A0EC17}" type="sibTrans" cxnId="{1D343CC5-437A-4619-999C-6E6B2E9B73BF}">
      <dgm:prSet/>
      <dgm:spPr/>
      <dgm:t>
        <a:bodyPr/>
        <a:lstStyle/>
        <a:p>
          <a:endParaRPr lang="en-PH">
            <a:latin typeface="DM Sans" pitchFamily="2" charset="0"/>
          </a:endParaRPr>
        </a:p>
      </dgm:t>
    </dgm:pt>
    <dgm:pt modelId="{4AE49D40-0C9D-43C8-A631-008846FB12E4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PH" sz="2000" b="0" i="0" u="none" dirty="0">
              <a:latin typeface="DM Sans" pitchFamily="2" charset="0"/>
            </a:rPr>
            <a:t>Total Delay</a:t>
          </a:r>
        </a:p>
      </dgm:t>
    </dgm:pt>
    <dgm:pt modelId="{117CC2E1-77F0-4A29-B322-C793015A410B}" type="parTrans" cxnId="{AD71F7A2-7C85-4558-B576-3E4142E36382}">
      <dgm:prSet/>
      <dgm:spPr/>
      <dgm:t>
        <a:bodyPr/>
        <a:lstStyle/>
        <a:p>
          <a:endParaRPr lang="en-PH">
            <a:latin typeface="DM Sans" pitchFamily="2" charset="0"/>
          </a:endParaRPr>
        </a:p>
      </dgm:t>
    </dgm:pt>
    <dgm:pt modelId="{291A685C-E0A8-46B5-B251-EC7C22713ED0}" type="sibTrans" cxnId="{AD71F7A2-7C85-4558-B576-3E4142E36382}">
      <dgm:prSet/>
      <dgm:spPr/>
      <dgm:t>
        <a:bodyPr/>
        <a:lstStyle/>
        <a:p>
          <a:endParaRPr lang="en-PH">
            <a:latin typeface="DM Sans" pitchFamily="2" charset="0"/>
          </a:endParaRPr>
        </a:p>
      </dgm:t>
    </dgm:pt>
    <dgm:pt modelId="{E953A1A1-9543-4941-A400-C9B07CE978BD}">
      <dgm:prSet custT="1"/>
      <dgm:spPr/>
      <dgm:t>
        <a:bodyPr/>
        <a:lstStyle/>
        <a:p>
          <a:pPr>
            <a:buFont typeface="+mj-lt"/>
            <a:buAutoNum type="arabicPeriod"/>
          </a:pPr>
          <a:r>
            <a:rPr lang="en-US" sz="2000" b="0" i="0" u="none" dirty="0">
              <a:latin typeface="DM Sans" pitchFamily="2" charset="0"/>
            </a:rPr>
            <a:t>Satisfaction Distribution</a:t>
          </a:r>
          <a:endParaRPr lang="en-PH" sz="2000" b="0" i="0" u="none" dirty="0">
            <a:latin typeface="DM Sans" pitchFamily="2" charset="0"/>
          </a:endParaRPr>
        </a:p>
      </dgm:t>
    </dgm:pt>
    <dgm:pt modelId="{CDFF5718-8946-43C4-B6C2-22AC26856EA6}" type="parTrans" cxnId="{44AD8C17-B39B-40D2-8630-C87DE46D569B}">
      <dgm:prSet/>
      <dgm:spPr/>
      <dgm:t>
        <a:bodyPr/>
        <a:lstStyle/>
        <a:p>
          <a:endParaRPr lang="en-PH">
            <a:latin typeface="DM Sans" pitchFamily="2" charset="0"/>
          </a:endParaRPr>
        </a:p>
      </dgm:t>
    </dgm:pt>
    <dgm:pt modelId="{9DFECF6C-F696-4A70-B4D2-DF5EF5A7051F}" type="sibTrans" cxnId="{44AD8C17-B39B-40D2-8630-C87DE46D569B}">
      <dgm:prSet/>
      <dgm:spPr/>
      <dgm:t>
        <a:bodyPr/>
        <a:lstStyle/>
        <a:p>
          <a:endParaRPr lang="en-PH">
            <a:latin typeface="DM Sans" pitchFamily="2" charset="0"/>
          </a:endParaRPr>
        </a:p>
      </dgm:t>
    </dgm:pt>
    <dgm:pt modelId="{763ECA4F-C6ED-4E8B-9DD5-2625DF1D2326}">
      <dgm:prSet/>
      <dgm:spPr/>
      <dgm:t>
        <a:bodyPr/>
        <a:lstStyle/>
        <a:p>
          <a:pPr>
            <a:buFont typeface="+mj-lt"/>
            <a:buAutoNum type="arabicPeriod"/>
          </a:pPr>
          <a:r>
            <a:rPr lang="en-PH" b="1" i="0" u="none" dirty="0">
              <a:latin typeface="DM Sans" pitchFamily="2" charset="0"/>
            </a:rPr>
            <a:t>Passenger Characteristics Analysis</a:t>
          </a:r>
        </a:p>
      </dgm:t>
    </dgm:pt>
    <dgm:pt modelId="{2A4915BF-3832-4C8F-8199-72652043ECFD}" type="parTrans" cxnId="{58FA4F89-F873-491F-83E0-EF592FDFC2BE}">
      <dgm:prSet/>
      <dgm:spPr/>
      <dgm:t>
        <a:bodyPr/>
        <a:lstStyle/>
        <a:p>
          <a:endParaRPr lang="en-PH">
            <a:latin typeface="DM Sans" pitchFamily="2" charset="0"/>
          </a:endParaRPr>
        </a:p>
      </dgm:t>
    </dgm:pt>
    <dgm:pt modelId="{D42E9E2C-57C7-4B64-AC67-54C018D37C8D}" type="sibTrans" cxnId="{58FA4F89-F873-491F-83E0-EF592FDFC2BE}">
      <dgm:prSet/>
      <dgm:spPr/>
      <dgm:t>
        <a:bodyPr/>
        <a:lstStyle/>
        <a:p>
          <a:endParaRPr lang="en-PH">
            <a:latin typeface="DM Sans" pitchFamily="2" charset="0"/>
          </a:endParaRPr>
        </a:p>
      </dgm:t>
    </dgm:pt>
    <dgm:pt modelId="{B59133FC-E337-4031-AA0D-BF2C6F8FB830}">
      <dgm:prSet custT="1"/>
      <dgm:spPr/>
      <dgm:t>
        <a:bodyPr/>
        <a:lstStyle/>
        <a:p>
          <a:pPr>
            <a:buFont typeface="+mj-lt"/>
            <a:buAutoNum type="arabicPeriod"/>
          </a:pPr>
          <a:r>
            <a:rPr lang="en-PH" sz="2000" b="0" i="0" u="none">
              <a:latin typeface="DM Sans" pitchFamily="2" charset="0"/>
            </a:rPr>
            <a:t>Satisfaction by Passenger Characteristics</a:t>
          </a:r>
        </a:p>
      </dgm:t>
    </dgm:pt>
    <dgm:pt modelId="{CE0F79AE-9BCF-4B09-B63F-C604DDE9F1AE}" type="parTrans" cxnId="{629AEC2D-A6B1-4937-B9EB-AE58F3666B0E}">
      <dgm:prSet/>
      <dgm:spPr/>
      <dgm:t>
        <a:bodyPr/>
        <a:lstStyle/>
        <a:p>
          <a:endParaRPr lang="en-PH">
            <a:latin typeface="DM Sans" pitchFamily="2" charset="0"/>
          </a:endParaRPr>
        </a:p>
      </dgm:t>
    </dgm:pt>
    <dgm:pt modelId="{5E8367E1-5BF7-49AB-8C2F-B8D15C8526B7}" type="sibTrans" cxnId="{629AEC2D-A6B1-4937-B9EB-AE58F3666B0E}">
      <dgm:prSet/>
      <dgm:spPr/>
      <dgm:t>
        <a:bodyPr/>
        <a:lstStyle/>
        <a:p>
          <a:endParaRPr lang="en-PH">
            <a:latin typeface="DM Sans" pitchFamily="2" charset="0"/>
          </a:endParaRPr>
        </a:p>
      </dgm:t>
    </dgm:pt>
    <dgm:pt modelId="{9CAA554F-7341-4A20-9AD2-A712889B1A7D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PH" sz="2000" b="0" i="0" u="none" dirty="0">
              <a:latin typeface="DM Sans" pitchFamily="2" charset="0"/>
            </a:rPr>
            <a:t>Gender</a:t>
          </a:r>
        </a:p>
      </dgm:t>
    </dgm:pt>
    <dgm:pt modelId="{28BDC29D-4CC5-4684-92E1-A86243A08CB2}" type="parTrans" cxnId="{8D813C20-7126-40AA-8406-3A9F780574F6}">
      <dgm:prSet/>
      <dgm:spPr/>
      <dgm:t>
        <a:bodyPr/>
        <a:lstStyle/>
        <a:p>
          <a:endParaRPr lang="en-PH">
            <a:latin typeface="DM Sans" pitchFamily="2" charset="0"/>
          </a:endParaRPr>
        </a:p>
      </dgm:t>
    </dgm:pt>
    <dgm:pt modelId="{422E2F7D-A08C-4187-B92E-E5DFE39EC671}" type="sibTrans" cxnId="{8D813C20-7126-40AA-8406-3A9F780574F6}">
      <dgm:prSet/>
      <dgm:spPr/>
      <dgm:t>
        <a:bodyPr/>
        <a:lstStyle/>
        <a:p>
          <a:endParaRPr lang="en-PH">
            <a:latin typeface="DM Sans" pitchFamily="2" charset="0"/>
          </a:endParaRPr>
        </a:p>
      </dgm:t>
    </dgm:pt>
    <dgm:pt modelId="{E31C888C-6276-436E-994D-14FB0AE7A648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PH" sz="2000" b="0" i="0" u="none" dirty="0">
              <a:latin typeface="DM Sans" pitchFamily="2" charset="0"/>
            </a:rPr>
            <a:t>Customer Type</a:t>
          </a:r>
        </a:p>
      </dgm:t>
    </dgm:pt>
    <dgm:pt modelId="{6E9BEAB9-283F-40ED-A879-630F978CAAAF}" type="parTrans" cxnId="{9E82653B-CA7D-408B-B2B9-AFC2280DC107}">
      <dgm:prSet/>
      <dgm:spPr/>
      <dgm:t>
        <a:bodyPr/>
        <a:lstStyle/>
        <a:p>
          <a:endParaRPr lang="en-PH">
            <a:latin typeface="DM Sans" pitchFamily="2" charset="0"/>
          </a:endParaRPr>
        </a:p>
      </dgm:t>
    </dgm:pt>
    <dgm:pt modelId="{C5459797-F43D-48AC-A740-A877B051B5C3}" type="sibTrans" cxnId="{9E82653B-CA7D-408B-B2B9-AFC2280DC107}">
      <dgm:prSet/>
      <dgm:spPr/>
      <dgm:t>
        <a:bodyPr/>
        <a:lstStyle/>
        <a:p>
          <a:endParaRPr lang="en-PH">
            <a:latin typeface="DM Sans" pitchFamily="2" charset="0"/>
          </a:endParaRPr>
        </a:p>
      </dgm:t>
    </dgm:pt>
    <dgm:pt modelId="{E3B214E0-DC5C-4FFC-9D02-F20D4EC9EF4F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PH" sz="2000" b="0" i="0" u="none" dirty="0">
              <a:latin typeface="DM Sans" pitchFamily="2" charset="0"/>
            </a:rPr>
            <a:t>Type of Travel</a:t>
          </a:r>
        </a:p>
      </dgm:t>
    </dgm:pt>
    <dgm:pt modelId="{8B1A22BC-ED71-4375-9D8F-B09E76311177}" type="parTrans" cxnId="{DCF86E17-4CE0-4AB7-890F-FFBACD99EBB1}">
      <dgm:prSet/>
      <dgm:spPr/>
      <dgm:t>
        <a:bodyPr/>
        <a:lstStyle/>
        <a:p>
          <a:endParaRPr lang="en-PH">
            <a:latin typeface="DM Sans" pitchFamily="2" charset="0"/>
          </a:endParaRPr>
        </a:p>
      </dgm:t>
    </dgm:pt>
    <dgm:pt modelId="{0637068B-9F11-404C-ABEB-98C43AD726A5}" type="sibTrans" cxnId="{DCF86E17-4CE0-4AB7-890F-FFBACD99EBB1}">
      <dgm:prSet/>
      <dgm:spPr/>
      <dgm:t>
        <a:bodyPr/>
        <a:lstStyle/>
        <a:p>
          <a:endParaRPr lang="en-PH">
            <a:latin typeface="DM Sans" pitchFamily="2" charset="0"/>
          </a:endParaRPr>
        </a:p>
      </dgm:t>
    </dgm:pt>
    <dgm:pt modelId="{0EE917E2-2A2C-450B-8A00-F9BB2DE3562C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PH" sz="2000" b="0" i="0" u="none" dirty="0">
              <a:latin typeface="DM Sans" pitchFamily="2" charset="0"/>
            </a:rPr>
            <a:t>Cabin Class</a:t>
          </a:r>
        </a:p>
      </dgm:t>
    </dgm:pt>
    <dgm:pt modelId="{6010DAD6-7948-4EE6-A4E9-33835EFDACCC}" type="parTrans" cxnId="{BC09484B-3CFF-4922-92FF-4B5D0D6BAF2F}">
      <dgm:prSet/>
      <dgm:spPr/>
      <dgm:t>
        <a:bodyPr/>
        <a:lstStyle/>
        <a:p>
          <a:endParaRPr lang="en-PH">
            <a:latin typeface="DM Sans" pitchFamily="2" charset="0"/>
          </a:endParaRPr>
        </a:p>
      </dgm:t>
    </dgm:pt>
    <dgm:pt modelId="{8ADD0B9F-4E27-4D2D-BC61-38D1A9902719}" type="sibTrans" cxnId="{BC09484B-3CFF-4922-92FF-4B5D0D6BAF2F}">
      <dgm:prSet/>
      <dgm:spPr/>
      <dgm:t>
        <a:bodyPr/>
        <a:lstStyle/>
        <a:p>
          <a:endParaRPr lang="en-PH">
            <a:latin typeface="DM Sans" pitchFamily="2" charset="0"/>
          </a:endParaRPr>
        </a:p>
      </dgm:t>
    </dgm:pt>
    <dgm:pt modelId="{E4FE10BC-4829-4206-9227-8C1B69D8475F}">
      <dgm:prSet custT="1"/>
      <dgm:spPr/>
      <dgm:t>
        <a:bodyPr/>
        <a:lstStyle/>
        <a:p>
          <a:pPr>
            <a:buFont typeface="+mj-lt"/>
            <a:buAutoNum type="arabicPeriod"/>
          </a:pPr>
          <a:r>
            <a:rPr lang="en-PH" sz="2000" b="0" i="0" u="none" dirty="0">
              <a:latin typeface="DM Sans" pitchFamily="2" charset="0"/>
            </a:rPr>
            <a:t>Combined Characteristics</a:t>
          </a:r>
        </a:p>
      </dgm:t>
    </dgm:pt>
    <dgm:pt modelId="{72B32FAD-CE57-4F23-9942-8BFCE99632F3}" type="parTrans" cxnId="{00CF2E77-4CEF-46D0-8AF6-DD2539C8024B}">
      <dgm:prSet/>
      <dgm:spPr/>
      <dgm:t>
        <a:bodyPr/>
        <a:lstStyle/>
        <a:p>
          <a:endParaRPr lang="en-PH">
            <a:latin typeface="DM Sans" pitchFamily="2" charset="0"/>
          </a:endParaRPr>
        </a:p>
      </dgm:t>
    </dgm:pt>
    <dgm:pt modelId="{19C8252D-6649-42CC-BFF5-2CC6280710C9}" type="sibTrans" cxnId="{00CF2E77-4CEF-46D0-8AF6-DD2539C8024B}">
      <dgm:prSet/>
      <dgm:spPr/>
      <dgm:t>
        <a:bodyPr/>
        <a:lstStyle/>
        <a:p>
          <a:endParaRPr lang="en-PH">
            <a:latin typeface="DM Sans" pitchFamily="2" charset="0"/>
          </a:endParaRPr>
        </a:p>
      </dgm:t>
    </dgm:pt>
    <dgm:pt modelId="{2B320B5F-7FCA-46F6-87AA-17EFB5DE1110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PH" sz="2000" b="0" i="0" u="none" dirty="0">
              <a:latin typeface="DM Sans" pitchFamily="2" charset="0"/>
            </a:rPr>
            <a:t>Customer Type x Class</a:t>
          </a:r>
        </a:p>
      </dgm:t>
    </dgm:pt>
    <dgm:pt modelId="{F81062F9-52EF-455D-AC89-17CC02598D05}" type="parTrans" cxnId="{5794BCE1-8F7F-40E9-AF2B-5AF53D040B23}">
      <dgm:prSet/>
      <dgm:spPr/>
      <dgm:t>
        <a:bodyPr/>
        <a:lstStyle/>
        <a:p>
          <a:endParaRPr lang="en-PH">
            <a:latin typeface="DM Sans" pitchFamily="2" charset="0"/>
          </a:endParaRPr>
        </a:p>
      </dgm:t>
    </dgm:pt>
    <dgm:pt modelId="{4AF8C4DF-6551-4BD8-B9B7-CF746F2441A1}" type="sibTrans" cxnId="{5794BCE1-8F7F-40E9-AF2B-5AF53D040B23}">
      <dgm:prSet/>
      <dgm:spPr/>
      <dgm:t>
        <a:bodyPr/>
        <a:lstStyle/>
        <a:p>
          <a:endParaRPr lang="en-PH">
            <a:latin typeface="DM Sans" pitchFamily="2" charset="0"/>
          </a:endParaRPr>
        </a:p>
      </dgm:t>
    </dgm:pt>
    <dgm:pt modelId="{BBAC7F18-301A-46B9-A986-A2A4513A9117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PH" sz="2000" b="0" i="0" u="none" dirty="0">
              <a:latin typeface="DM Sans" pitchFamily="2" charset="0"/>
            </a:rPr>
            <a:t>Travel Purpose x Class</a:t>
          </a:r>
        </a:p>
      </dgm:t>
    </dgm:pt>
    <dgm:pt modelId="{EE226620-FB36-4D9A-B930-B5EAE30EB61D}" type="parTrans" cxnId="{714E276A-3DC7-4973-A8BE-D106608DE08E}">
      <dgm:prSet/>
      <dgm:spPr/>
      <dgm:t>
        <a:bodyPr/>
        <a:lstStyle/>
        <a:p>
          <a:endParaRPr lang="en-PH">
            <a:latin typeface="DM Sans" pitchFamily="2" charset="0"/>
          </a:endParaRPr>
        </a:p>
      </dgm:t>
    </dgm:pt>
    <dgm:pt modelId="{E8130867-DAC1-4FC0-803F-7C5567EC7F6C}" type="sibTrans" cxnId="{714E276A-3DC7-4973-A8BE-D106608DE08E}">
      <dgm:prSet/>
      <dgm:spPr/>
      <dgm:t>
        <a:bodyPr/>
        <a:lstStyle/>
        <a:p>
          <a:endParaRPr lang="en-PH">
            <a:latin typeface="DM Sans" pitchFamily="2" charset="0"/>
          </a:endParaRPr>
        </a:p>
      </dgm:t>
    </dgm:pt>
    <dgm:pt modelId="{C6C0A5DF-A377-4631-9B9C-563A8A62ED9F}">
      <dgm:prSet custT="1"/>
      <dgm:spPr/>
      <dgm:t>
        <a:bodyPr/>
        <a:lstStyle/>
        <a:p>
          <a:pPr>
            <a:buFont typeface="+mj-lt"/>
            <a:buAutoNum type="arabicPeriod"/>
          </a:pPr>
          <a:r>
            <a:rPr lang="en-PH" sz="2000" b="0" i="0" u="none" dirty="0">
              <a:latin typeface="DM Sans" pitchFamily="2" charset="0"/>
            </a:rPr>
            <a:t>Age Group</a:t>
          </a:r>
        </a:p>
      </dgm:t>
    </dgm:pt>
    <dgm:pt modelId="{A4CB6CBF-1E78-4A19-948F-E5A771D1A1B6}" type="parTrans" cxnId="{93C3F301-57E2-4D2F-9CDF-F5422494DBBC}">
      <dgm:prSet/>
      <dgm:spPr/>
      <dgm:t>
        <a:bodyPr/>
        <a:lstStyle/>
        <a:p>
          <a:endParaRPr lang="en-PH">
            <a:latin typeface="DM Sans" pitchFamily="2" charset="0"/>
          </a:endParaRPr>
        </a:p>
      </dgm:t>
    </dgm:pt>
    <dgm:pt modelId="{1E016306-EFF4-4A4E-8FF7-69F2BC4A7B5B}" type="sibTrans" cxnId="{93C3F301-57E2-4D2F-9CDF-F5422494DBBC}">
      <dgm:prSet/>
      <dgm:spPr/>
      <dgm:t>
        <a:bodyPr/>
        <a:lstStyle/>
        <a:p>
          <a:endParaRPr lang="en-PH">
            <a:latin typeface="DM Sans" pitchFamily="2" charset="0"/>
          </a:endParaRPr>
        </a:p>
      </dgm:t>
    </dgm:pt>
    <dgm:pt modelId="{E22530A5-07F3-4F8C-8ACC-3A14B35AF890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PH" sz="2000" b="0" i="0" u="none" dirty="0">
              <a:latin typeface="DM Sans" pitchFamily="2" charset="0"/>
            </a:rPr>
            <a:t>Satisfaction by Age Group</a:t>
          </a:r>
        </a:p>
      </dgm:t>
    </dgm:pt>
    <dgm:pt modelId="{BEFC89DF-79CD-4AFF-8354-B79E93970349}" type="parTrans" cxnId="{DC6E1B04-8B5F-4D3C-84AE-B13CAB83D458}">
      <dgm:prSet/>
      <dgm:spPr/>
      <dgm:t>
        <a:bodyPr/>
        <a:lstStyle/>
        <a:p>
          <a:endParaRPr lang="en-PH">
            <a:latin typeface="DM Sans" pitchFamily="2" charset="0"/>
          </a:endParaRPr>
        </a:p>
      </dgm:t>
    </dgm:pt>
    <dgm:pt modelId="{C31B65A1-F534-4DEB-A264-5C56DD1B4673}" type="sibTrans" cxnId="{DC6E1B04-8B5F-4D3C-84AE-B13CAB83D458}">
      <dgm:prSet/>
      <dgm:spPr/>
      <dgm:t>
        <a:bodyPr/>
        <a:lstStyle/>
        <a:p>
          <a:endParaRPr lang="en-PH">
            <a:latin typeface="DM Sans" pitchFamily="2" charset="0"/>
          </a:endParaRPr>
        </a:p>
      </dgm:t>
    </dgm:pt>
    <dgm:pt modelId="{518DF1FC-CB62-4B58-ACE0-6D6795F3D737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PH" sz="2000" b="0" i="0" u="none" dirty="0">
              <a:latin typeface="DM Sans" pitchFamily="2" charset="0"/>
            </a:rPr>
            <a:t>Age x Cabin Class</a:t>
          </a:r>
        </a:p>
      </dgm:t>
    </dgm:pt>
    <dgm:pt modelId="{DAA175D1-4FAB-4ADB-9F80-7A2B7061EDB5}" type="parTrans" cxnId="{18504384-4656-4DD8-88E7-6E73F268CC80}">
      <dgm:prSet/>
      <dgm:spPr/>
      <dgm:t>
        <a:bodyPr/>
        <a:lstStyle/>
        <a:p>
          <a:endParaRPr lang="en-PH">
            <a:latin typeface="DM Sans" pitchFamily="2" charset="0"/>
          </a:endParaRPr>
        </a:p>
      </dgm:t>
    </dgm:pt>
    <dgm:pt modelId="{2E548EBB-818D-44A0-AC1E-A268C2242A54}" type="sibTrans" cxnId="{18504384-4656-4DD8-88E7-6E73F268CC80}">
      <dgm:prSet/>
      <dgm:spPr/>
      <dgm:t>
        <a:bodyPr/>
        <a:lstStyle/>
        <a:p>
          <a:endParaRPr lang="en-PH">
            <a:latin typeface="DM Sans" pitchFamily="2" charset="0"/>
          </a:endParaRPr>
        </a:p>
      </dgm:t>
    </dgm:pt>
    <dgm:pt modelId="{6ED7DBCE-C31F-4D47-93F9-1875DCFF211D}">
      <dgm:prSet/>
      <dgm:spPr/>
      <dgm:t>
        <a:bodyPr/>
        <a:lstStyle/>
        <a:p>
          <a:pPr>
            <a:buFont typeface="+mj-lt"/>
            <a:buAutoNum type="arabicPeriod"/>
          </a:pPr>
          <a:r>
            <a:rPr lang="en-PH" b="1" i="0" u="none" dirty="0">
              <a:latin typeface="DM Sans" pitchFamily="2" charset="0"/>
            </a:rPr>
            <a:t>Operational Performance Analysis</a:t>
          </a:r>
        </a:p>
      </dgm:t>
    </dgm:pt>
    <dgm:pt modelId="{BB3E611B-7F39-4FC2-85D6-8A778C287F0F}" type="parTrans" cxnId="{C0098043-AF89-41ED-AB66-063EEC921F36}">
      <dgm:prSet/>
      <dgm:spPr/>
      <dgm:t>
        <a:bodyPr/>
        <a:lstStyle/>
        <a:p>
          <a:endParaRPr lang="en-PH">
            <a:latin typeface="DM Sans" pitchFamily="2" charset="0"/>
          </a:endParaRPr>
        </a:p>
      </dgm:t>
    </dgm:pt>
    <dgm:pt modelId="{F576CF90-4668-44F9-A9FC-9CC18121C07A}" type="sibTrans" cxnId="{C0098043-AF89-41ED-AB66-063EEC921F36}">
      <dgm:prSet/>
      <dgm:spPr/>
      <dgm:t>
        <a:bodyPr/>
        <a:lstStyle/>
        <a:p>
          <a:endParaRPr lang="en-PH">
            <a:latin typeface="DM Sans" pitchFamily="2" charset="0"/>
          </a:endParaRPr>
        </a:p>
      </dgm:t>
    </dgm:pt>
    <dgm:pt modelId="{C1B6D468-1228-4FD3-A10D-4CEB27851605}">
      <dgm:prSet custT="1"/>
      <dgm:spPr/>
      <dgm:t>
        <a:bodyPr/>
        <a:lstStyle/>
        <a:p>
          <a:pPr>
            <a:buFont typeface="+mj-lt"/>
            <a:buAutoNum type="arabicPeriod"/>
          </a:pPr>
          <a:r>
            <a:rPr lang="en-PH" sz="2000" b="0" i="0" u="none" dirty="0">
              <a:latin typeface="DM Sans" pitchFamily="2" charset="0"/>
            </a:rPr>
            <a:t>Flight Delay</a:t>
          </a:r>
        </a:p>
      </dgm:t>
    </dgm:pt>
    <dgm:pt modelId="{D5E0BB1D-2374-4C0F-A7E7-ED9AC8E28E71}" type="parTrans" cxnId="{FA4378DF-3AB8-43BE-910E-2BD347D0CBCC}">
      <dgm:prSet/>
      <dgm:spPr/>
      <dgm:t>
        <a:bodyPr/>
        <a:lstStyle/>
        <a:p>
          <a:endParaRPr lang="en-PH">
            <a:latin typeface="DM Sans" pitchFamily="2" charset="0"/>
          </a:endParaRPr>
        </a:p>
      </dgm:t>
    </dgm:pt>
    <dgm:pt modelId="{26003769-89AB-44C3-887D-CB7D841910DE}" type="sibTrans" cxnId="{FA4378DF-3AB8-43BE-910E-2BD347D0CBCC}">
      <dgm:prSet/>
      <dgm:spPr/>
      <dgm:t>
        <a:bodyPr/>
        <a:lstStyle/>
        <a:p>
          <a:endParaRPr lang="en-PH">
            <a:latin typeface="DM Sans" pitchFamily="2" charset="0"/>
          </a:endParaRPr>
        </a:p>
      </dgm:t>
    </dgm:pt>
    <dgm:pt modelId="{CBEB56AF-A00A-47A1-B525-835DAE993941}">
      <dgm:prSet custT="1"/>
      <dgm:spPr/>
      <dgm:t>
        <a:bodyPr/>
        <a:lstStyle/>
        <a:p>
          <a:pPr>
            <a:buFont typeface="+mj-lt"/>
            <a:buAutoNum type="arabicPeriod"/>
          </a:pPr>
          <a:r>
            <a:rPr lang="en-PH" sz="2000" b="0" i="0" u="none" dirty="0">
              <a:latin typeface="DM Sans" pitchFamily="2" charset="0"/>
            </a:rPr>
            <a:t>Flight Distance</a:t>
          </a:r>
        </a:p>
      </dgm:t>
    </dgm:pt>
    <dgm:pt modelId="{852A21A6-8DD7-44E0-ACE2-56430371193C}" type="parTrans" cxnId="{8B494B08-3A75-48AB-AF6E-5494A6A84E0E}">
      <dgm:prSet/>
      <dgm:spPr/>
      <dgm:t>
        <a:bodyPr/>
        <a:lstStyle/>
        <a:p>
          <a:endParaRPr lang="en-PH">
            <a:latin typeface="DM Sans" pitchFamily="2" charset="0"/>
          </a:endParaRPr>
        </a:p>
      </dgm:t>
    </dgm:pt>
    <dgm:pt modelId="{EF7C790B-81C6-457E-B022-8051A92B9C1E}" type="sibTrans" cxnId="{8B494B08-3A75-48AB-AF6E-5494A6A84E0E}">
      <dgm:prSet/>
      <dgm:spPr/>
      <dgm:t>
        <a:bodyPr/>
        <a:lstStyle/>
        <a:p>
          <a:endParaRPr lang="en-PH">
            <a:latin typeface="DM Sans" pitchFamily="2" charset="0"/>
          </a:endParaRPr>
        </a:p>
      </dgm:t>
    </dgm:pt>
    <dgm:pt modelId="{48EF099D-B07D-47CC-B0A4-F20DF94E6044}">
      <dgm:prSet custT="1"/>
      <dgm:spPr/>
      <dgm:t>
        <a:bodyPr/>
        <a:lstStyle/>
        <a:p>
          <a:pPr>
            <a:buFont typeface="+mj-lt"/>
            <a:buAutoNum type="arabicPeriod"/>
          </a:pPr>
          <a:r>
            <a:rPr lang="en-US" sz="2800" b="1" i="0" u="none" kern="1200" dirty="0">
              <a:solidFill>
                <a:prstClr val="white"/>
              </a:solidFill>
              <a:latin typeface="DM Sans" pitchFamily="2" charset="0"/>
              <a:ea typeface="+mn-ea"/>
              <a:cs typeface="+mn-cs"/>
            </a:rPr>
            <a:t>Feature Importance</a:t>
          </a:r>
          <a:endParaRPr lang="en-PH" sz="2800" b="1" i="0" u="none" kern="1200" dirty="0">
            <a:solidFill>
              <a:prstClr val="white"/>
            </a:solidFill>
            <a:latin typeface="DM Sans" pitchFamily="2" charset="0"/>
            <a:ea typeface="+mn-ea"/>
            <a:cs typeface="+mn-cs"/>
          </a:endParaRPr>
        </a:p>
      </dgm:t>
    </dgm:pt>
    <dgm:pt modelId="{79288A05-3D63-41A3-84AD-D092D02AA602}" type="parTrans" cxnId="{600C0934-20D9-4482-9446-E47B38561452}">
      <dgm:prSet/>
      <dgm:spPr/>
      <dgm:t>
        <a:bodyPr/>
        <a:lstStyle/>
        <a:p>
          <a:endParaRPr lang="en-PH">
            <a:latin typeface="DM Sans" pitchFamily="2" charset="0"/>
          </a:endParaRPr>
        </a:p>
      </dgm:t>
    </dgm:pt>
    <dgm:pt modelId="{63303A46-3A9B-484B-BA14-C59F0D9742D6}" type="sibTrans" cxnId="{600C0934-20D9-4482-9446-E47B38561452}">
      <dgm:prSet/>
      <dgm:spPr/>
      <dgm:t>
        <a:bodyPr/>
        <a:lstStyle/>
        <a:p>
          <a:endParaRPr lang="en-PH">
            <a:latin typeface="DM Sans" pitchFamily="2" charset="0"/>
          </a:endParaRPr>
        </a:p>
      </dgm:t>
    </dgm:pt>
    <dgm:pt modelId="{5B7ACEE8-4305-4127-9304-6DCB3B41C575}">
      <dgm:prSet custT="1"/>
      <dgm:spPr/>
      <dgm:t>
        <a:bodyPr/>
        <a:lstStyle/>
        <a:p>
          <a:pPr>
            <a:buFont typeface="+mj-lt"/>
            <a:buAutoNum type="arabicPeriod"/>
          </a:pPr>
          <a:r>
            <a:rPr lang="en-US" sz="2000" b="0" i="0" u="none" dirty="0">
              <a:latin typeface="DM Sans" pitchFamily="2" charset="0"/>
            </a:rPr>
            <a:t>All Features</a:t>
          </a:r>
          <a:endParaRPr lang="en-PH" sz="2000" b="0" i="0" u="none" dirty="0">
            <a:latin typeface="DM Sans" pitchFamily="2" charset="0"/>
          </a:endParaRPr>
        </a:p>
      </dgm:t>
    </dgm:pt>
    <dgm:pt modelId="{764D070C-3385-4B53-A03F-1C4BB73747F1}" type="sibTrans" cxnId="{7705E9BE-C7EC-484A-9BC8-D73ABD8F0600}">
      <dgm:prSet/>
      <dgm:spPr/>
      <dgm:t>
        <a:bodyPr/>
        <a:lstStyle/>
        <a:p>
          <a:endParaRPr lang="en-PH">
            <a:latin typeface="DM Sans" pitchFamily="2" charset="0"/>
          </a:endParaRPr>
        </a:p>
      </dgm:t>
    </dgm:pt>
    <dgm:pt modelId="{EFBFAD3A-14DF-4F83-9A82-38B6054EDB3A}" type="parTrans" cxnId="{7705E9BE-C7EC-484A-9BC8-D73ABD8F0600}">
      <dgm:prSet/>
      <dgm:spPr/>
      <dgm:t>
        <a:bodyPr/>
        <a:lstStyle/>
        <a:p>
          <a:endParaRPr lang="en-PH">
            <a:latin typeface="DM Sans" pitchFamily="2" charset="0"/>
          </a:endParaRPr>
        </a:p>
      </dgm:t>
    </dgm:pt>
    <dgm:pt modelId="{04F69D83-3341-4284-B6F0-B94BB5EA4C6B}">
      <dgm:prSet custT="1"/>
      <dgm:spPr/>
      <dgm:t>
        <a:bodyPr/>
        <a:lstStyle/>
        <a:p>
          <a:pPr>
            <a:buFont typeface="+mj-lt"/>
            <a:buAutoNum type="arabicPeriod"/>
          </a:pPr>
          <a:r>
            <a:rPr lang="en-PH" sz="2000" b="0" i="0" u="none" dirty="0">
              <a:latin typeface="DM Sans" pitchFamily="2" charset="0"/>
            </a:rPr>
            <a:t>Customer Features</a:t>
          </a:r>
        </a:p>
      </dgm:t>
    </dgm:pt>
    <dgm:pt modelId="{BABC3F58-A03D-4662-9923-488DF1C04E7E}" type="sibTrans" cxnId="{068D5E73-9EA7-4F4B-9FD8-2F38A7CA3886}">
      <dgm:prSet/>
      <dgm:spPr/>
      <dgm:t>
        <a:bodyPr/>
        <a:lstStyle/>
        <a:p>
          <a:endParaRPr lang="en-PH">
            <a:latin typeface="DM Sans" pitchFamily="2" charset="0"/>
          </a:endParaRPr>
        </a:p>
      </dgm:t>
    </dgm:pt>
    <dgm:pt modelId="{4A235892-C2CC-4D0B-93ED-4CAC65F68F82}" type="parTrans" cxnId="{068D5E73-9EA7-4F4B-9FD8-2F38A7CA3886}">
      <dgm:prSet/>
      <dgm:spPr/>
      <dgm:t>
        <a:bodyPr/>
        <a:lstStyle/>
        <a:p>
          <a:endParaRPr lang="en-PH">
            <a:latin typeface="DM Sans" pitchFamily="2" charset="0"/>
          </a:endParaRPr>
        </a:p>
      </dgm:t>
    </dgm:pt>
    <dgm:pt modelId="{FE9BFAC2-1FC6-416A-97D3-BBAE2ED59BA3}">
      <dgm:prSet custT="1"/>
      <dgm:spPr/>
      <dgm:t>
        <a:bodyPr/>
        <a:lstStyle/>
        <a:p>
          <a:pPr>
            <a:buFont typeface="+mj-lt"/>
            <a:buAutoNum type="arabicPeriod"/>
          </a:pPr>
          <a:r>
            <a:rPr lang="en-US" sz="2000" b="0" i="0" u="none" dirty="0">
              <a:latin typeface="DM Sans" pitchFamily="2" charset="0"/>
            </a:rPr>
            <a:t>Service Features</a:t>
          </a:r>
          <a:endParaRPr lang="en-PH" sz="2000" b="0" i="0" u="none" dirty="0">
            <a:latin typeface="DM Sans" pitchFamily="2" charset="0"/>
          </a:endParaRPr>
        </a:p>
      </dgm:t>
    </dgm:pt>
    <dgm:pt modelId="{ABC39093-F5E2-4EDB-998F-70A125B9F9A4}" type="sibTrans" cxnId="{413EFDA2-C5DF-4A5A-8E64-F960B6D9A510}">
      <dgm:prSet/>
      <dgm:spPr/>
      <dgm:t>
        <a:bodyPr/>
        <a:lstStyle/>
        <a:p>
          <a:endParaRPr lang="en-PH">
            <a:latin typeface="DM Sans" pitchFamily="2" charset="0"/>
          </a:endParaRPr>
        </a:p>
      </dgm:t>
    </dgm:pt>
    <dgm:pt modelId="{9F564E24-DD60-41F1-948D-3FB3AA69D143}" type="parTrans" cxnId="{413EFDA2-C5DF-4A5A-8E64-F960B6D9A510}">
      <dgm:prSet/>
      <dgm:spPr/>
      <dgm:t>
        <a:bodyPr/>
        <a:lstStyle/>
        <a:p>
          <a:endParaRPr lang="en-PH">
            <a:latin typeface="DM Sans" pitchFamily="2" charset="0"/>
          </a:endParaRPr>
        </a:p>
      </dgm:t>
    </dgm:pt>
    <dgm:pt modelId="{FAF66A55-E442-49D5-A949-4629B994CB86}">
      <dgm:prSet custT="1"/>
      <dgm:spPr/>
      <dgm:t>
        <a:bodyPr/>
        <a:lstStyle/>
        <a:p>
          <a:pPr>
            <a:buFont typeface="+mj-lt"/>
            <a:buAutoNum type="arabicPeriod"/>
          </a:pPr>
          <a:r>
            <a:rPr lang="en-US" sz="2000" b="0" i="0" u="none" dirty="0">
              <a:latin typeface="DM Sans" pitchFamily="2" charset="0"/>
            </a:rPr>
            <a:t>By Class</a:t>
          </a:r>
          <a:endParaRPr lang="en-PH" sz="2000" b="0" i="0" u="none" dirty="0">
            <a:latin typeface="DM Sans" pitchFamily="2" charset="0"/>
          </a:endParaRPr>
        </a:p>
      </dgm:t>
    </dgm:pt>
    <dgm:pt modelId="{0A767081-3B94-4621-A280-F7DB30F8589D}" type="sibTrans" cxnId="{B2BB230A-2886-4579-B2A8-EF2F61622895}">
      <dgm:prSet/>
      <dgm:spPr/>
      <dgm:t>
        <a:bodyPr/>
        <a:lstStyle/>
        <a:p>
          <a:endParaRPr lang="en-PH">
            <a:latin typeface="DM Sans" pitchFamily="2" charset="0"/>
          </a:endParaRPr>
        </a:p>
      </dgm:t>
    </dgm:pt>
    <dgm:pt modelId="{D7D125E0-2C4E-457D-B14E-41B4A5CBACD8}" type="parTrans" cxnId="{B2BB230A-2886-4579-B2A8-EF2F61622895}">
      <dgm:prSet/>
      <dgm:spPr/>
      <dgm:t>
        <a:bodyPr/>
        <a:lstStyle/>
        <a:p>
          <a:endParaRPr lang="en-PH">
            <a:latin typeface="DM Sans" pitchFamily="2" charset="0"/>
          </a:endParaRPr>
        </a:p>
      </dgm:t>
    </dgm:pt>
    <dgm:pt modelId="{7D5D49A9-9CCA-4C93-B433-CF6663A0F920}">
      <dgm:prSet custT="1"/>
      <dgm:spPr/>
      <dgm:t>
        <a:bodyPr/>
        <a:lstStyle/>
        <a:p>
          <a:pPr>
            <a:buFont typeface="+mj-lt"/>
            <a:buAutoNum type="arabicPeriod"/>
          </a:pPr>
          <a:r>
            <a:rPr lang="en-US" sz="2000" b="0" i="0" u="none" dirty="0">
              <a:latin typeface="DM Sans" pitchFamily="2" charset="0"/>
            </a:rPr>
            <a:t>By Customer Type</a:t>
          </a:r>
          <a:endParaRPr lang="en-PH" sz="2000" b="0" i="0" u="none" dirty="0">
            <a:latin typeface="DM Sans" pitchFamily="2" charset="0"/>
          </a:endParaRPr>
        </a:p>
      </dgm:t>
    </dgm:pt>
    <dgm:pt modelId="{92474CEA-015F-425D-B958-2C67D3F990E2}" type="sibTrans" cxnId="{0395EC4F-7A3B-42B2-910A-CD1C700D8D68}">
      <dgm:prSet/>
      <dgm:spPr/>
      <dgm:t>
        <a:bodyPr/>
        <a:lstStyle/>
        <a:p>
          <a:endParaRPr lang="en-PH">
            <a:latin typeface="DM Sans" pitchFamily="2" charset="0"/>
          </a:endParaRPr>
        </a:p>
      </dgm:t>
    </dgm:pt>
    <dgm:pt modelId="{0F3BEB1B-B00E-4F3A-B728-0A9ADD4AA74D}" type="parTrans" cxnId="{0395EC4F-7A3B-42B2-910A-CD1C700D8D68}">
      <dgm:prSet/>
      <dgm:spPr/>
      <dgm:t>
        <a:bodyPr/>
        <a:lstStyle/>
        <a:p>
          <a:endParaRPr lang="en-PH">
            <a:latin typeface="DM Sans" pitchFamily="2" charset="0"/>
          </a:endParaRPr>
        </a:p>
      </dgm:t>
    </dgm:pt>
    <dgm:pt modelId="{81A0DE69-7703-445C-A87C-9A916F0926DD}" type="pres">
      <dgm:prSet presAssocID="{003A6B9A-CE56-4D6D-B673-C17456093878}" presName="Name0" presStyleCnt="0">
        <dgm:presLayoutVars>
          <dgm:dir/>
          <dgm:animLvl val="lvl"/>
          <dgm:resizeHandles val="exact"/>
        </dgm:presLayoutVars>
      </dgm:prSet>
      <dgm:spPr/>
    </dgm:pt>
    <dgm:pt modelId="{09A9E30A-9387-47ED-9D80-898B582A6BEF}" type="pres">
      <dgm:prSet presAssocID="{209F216D-E5EF-4A63-B2D6-74D4131C8C90}" presName="composite" presStyleCnt="0"/>
      <dgm:spPr/>
    </dgm:pt>
    <dgm:pt modelId="{260109F3-24A4-4C08-9793-16772C699CDD}" type="pres">
      <dgm:prSet presAssocID="{209F216D-E5EF-4A63-B2D6-74D4131C8C90}" presName="parTx" presStyleLbl="alignNode1" presStyleIdx="0" presStyleCnt="4">
        <dgm:presLayoutVars>
          <dgm:chMax val="0"/>
          <dgm:chPref val="0"/>
          <dgm:bulletEnabled val="1"/>
        </dgm:presLayoutVars>
      </dgm:prSet>
      <dgm:spPr/>
    </dgm:pt>
    <dgm:pt modelId="{6C90FEBE-1659-4A42-B019-680958B35B5C}" type="pres">
      <dgm:prSet presAssocID="{209F216D-E5EF-4A63-B2D6-74D4131C8C90}" presName="desTx" presStyleLbl="alignAccFollowNode1" presStyleIdx="0" presStyleCnt="4">
        <dgm:presLayoutVars>
          <dgm:bulletEnabled val="1"/>
        </dgm:presLayoutVars>
      </dgm:prSet>
      <dgm:spPr/>
    </dgm:pt>
    <dgm:pt modelId="{CC955320-D228-4EBF-AD41-BA85CA655B95}" type="pres">
      <dgm:prSet presAssocID="{17967071-F412-4088-9DDE-F1BAD2E252E5}" presName="space" presStyleCnt="0"/>
      <dgm:spPr/>
    </dgm:pt>
    <dgm:pt modelId="{1F22A9D3-E833-41CE-B47F-885655472651}" type="pres">
      <dgm:prSet presAssocID="{763ECA4F-C6ED-4E8B-9DD5-2625DF1D2326}" presName="composite" presStyleCnt="0"/>
      <dgm:spPr/>
    </dgm:pt>
    <dgm:pt modelId="{1E0272CE-3D61-49C9-ADB8-D204E8A4120D}" type="pres">
      <dgm:prSet presAssocID="{763ECA4F-C6ED-4E8B-9DD5-2625DF1D2326}" presName="parTx" presStyleLbl="alignNode1" presStyleIdx="1" presStyleCnt="4">
        <dgm:presLayoutVars>
          <dgm:chMax val="0"/>
          <dgm:chPref val="0"/>
          <dgm:bulletEnabled val="1"/>
        </dgm:presLayoutVars>
      </dgm:prSet>
      <dgm:spPr/>
    </dgm:pt>
    <dgm:pt modelId="{A067F838-B63D-4F72-9E24-0E5C40E209BB}" type="pres">
      <dgm:prSet presAssocID="{763ECA4F-C6ED-4E8B-9DD5-2625DF1D2326}" presName="desTx" presStyleLbl="alignAccFollowNode1" presStyleIdx="1" presStyleCnt="4">
        <dgm:presLayoutVars>
          <dgm:bulletEnabled val="1"/>
        </dgm:presLayoutVars>
      </dgm:prSet>
      <dgm:spPr/>
    </dgm:pt>
    <dgm:pt modelId="{D24EEE7A-D1DB-4394-A2F0-D2BAEAE31B79}" type="pres">
      <dgm:prSet presAssocID="{D42E9E2C-57C7-4B64-AC67-54C018D37C8D}" presName="space" presStyleCnt="0"/>
      <dgm:spPr/>
    </dgm:pt>
    <dgm:pt modelId="{28C56FFC-0F4F-45CF-A736-11C14D5394AC}" type="pres">
      <dgm:prSet presAssocID="{6ED7DBCE-C31F-4D47-93F9-1875DCFF211D}" presName="composite" presStyleCnt="0"/>
      <dgm:spPr/>
    </dgm:pt>
    <dgm:pt modelId="{5D1CD76F-A6A9-4C6A-AED3-D767022FB413}" type="pres">
      <dgm:prSet presAssocID="{6ED7DBCE-C31F-4D47-93F9-1875DCFF211D}" presName="parTx" presStyleLbl="alignNode1" presStyleIdx="2" presStyleCnt="4">
        <dgm:presLayoutVars>
          <dgm:chMax val="0"/>
          <dgm:chPref val="0"/>
          <dgm:bulletEnabled val="1"/>
        </dgm:presLayoutVars>
      </dgm:prSet>
      <dgm:spPr/>
    </dgm:pt>
    <dgm:pt modelId="{F10A8DA6-AFB9-4A16-847B-2868AC9176F9}" type="pres">
      <dgm:prSet presAssocID="{6ED7DBCE-C31F-4D47-93F9-1875DCFF211D}" presName="desTx" presStyleLbl="alignAccFollowNode1" presStyleIdx="2" presStyleCnt="4">
        <dgm:presLayoutVars>
          <dgm:bulletEnabled val="1"/>
        </dgm:presLayoutVars>
      </dgm:prSet>
      <dgm:spPr/>
    </dgm:pt>
    <dgm:pt modelId="{9DF49A20-D453-4CC1-9074-D03AE6D26C6C}" type="pres">
      <dgm:prSet presAssocID="{F576CF90-4668-44F9-A9FC-9CC18121C07A}" presName="space" presStyleCnt="0"/>
      <dgm:spPr/>
    </dgm:pt>
    <dgm:pt modelId="{928A78C4-7E57-48F5-B088-61538686D7D5}" type="pres">
      <dgm:prSet presAssocID="{48EF099D-B07D-47CC-B0A4-F20DF94E6044}" presName="composite" presStyleCnt="0"/>
      <dgm:spPr/>
    </dgm:pt>
    <dgm:pt modelId="{3BCA95C6-EE3A-4947-9BD9-58D4884D762A}" type="pres">
      <dgm:prSet presAssocID="{48EF099D-B07D-47CC-B0A4-F20DF94E6044}" presName="parTx" presStyleLbl="alignNode1" presStyleIdx="3" presStyleCnt="4">
        <dgm:presLayoutVars>
          <dgm:chMax val="0"/>
          <dgm:chPref val="0"/>
          <dgm:bulletEnabled val="1"/>
        </dgm:presLayoutVars>
      </dgm:prSet>
      <dgm:spPr/>
    </dgm:pt>
    <dgm:pt modelId="{764DC2F2-F023-48AF-BF09-899DC56C0FA6}" type="pres">
      <dgm:prSet presAssocID="{48EF099D-B07D-47CC-B0A4-F20DF94E6044}" presName="desTx" presStyleLbl="alignAccFollowNode1" presStyleIdx="3" presStyleCnt="4">
        <dgm:presLayoutVars>
          <dgm:bulletEnabled val="1"/>
        </dgm:presLayoutVars>
      </dgm:prSet>
      <dgm:spPr/>
    </dgm:pt>
  </dgm:ptLst>
  <dgm:cxnLst>
    <dgm:cxn modelId="{93C3F301-57E2-4D2F-9CDF-F5422494DBBC}" srcId="{763ECA4F-C6ED-4E8B-9DD5-2625DF1D2326}" destId="{C6C0A5DF-A377-4631-9B9C-563A8A62ED9F}" srcOrd="2" destOrd="0" parTransId="{A4CB6CBF-1E78-4A19-948F-E5A771D1A1B6}" sibTransId="{1E016306-EFF4-4A4E-8FF7-69F2BC4A7B5B}"/>
    <dgm:cxn modelId="{DC6E1B04-8B5F-4D3C-84AE-B13CAB83D458}" srcId="{C6C0A5DF-A377-4631-9B9C-563A8A62ED9F}" destId="{E22530A5-07F3-4F8C-8ACC-3A14B35AF890}" srcOrd="0" destOrd="0" parTransId="{BEFC89DF-79CD-4AFF-8354-B79E93970349}" sibTransId="{C31B65A1-F534-4DEB-A264-5C56DD1B4673}"/>
    <dgm:cxn modelId="{96674504-E8AC-4D05-9C0A-D8D8ED1D37BC}" type="presOf" srcId="{FAF66A55-E442-49D5-A949-4629B994CB86}" destId="{764DC2F2-F023-48AF-BF09-899DC56C0FA6}" srcOrd="0" destOrd="3" presId="urn:microsoft.com/office/officeart/2005/8/layout/hList1"/>
    <dgm:cxn modelId="{3BA44804-952B-49E0-BFF9-94CC7433328C}" type="presOf" srcId="{763ECA4F-C6ED-4E8B-9DD5-2625DF1D2326}" destId="{1E0272CE-3D61-49C9-ADB8-D204E8A4120D}" srcOrd="0" destOrd="0" presId="urn:microsoft.com/office/officeart/2005/8/layout/hList1"/>
    <dgm:cxn modelId="{8B494B08-3A75-48AB-AF6E-5494A6A84E0E}" srcId="{6ED7DBCE-C31F-4D47-93F9-1875DCFF211D}" destId="{CBEB56AF-A00A-47A1-B525-835DAE993941}" srcOrd="1" destOrd="0" parTransId="{852A21A6-8DD7-44E0-ACE2-56430371193C}" sibTransId="{EF7C790B-81C6-457E-B022-8051A92B9C1E}"/>
    <dgm:cxn modelId="{B2BB230A-2886-4579-B2A8-EF2F61622895}" srcId="{48EF099D-B07D-47CC-B0A4-F20DF94E6044}" destId="{FAF66A55-E442-49D5-A949-4629B994CB86}" srcOrd="3" destOrd="0" parTransId="{D7D125E0-2C4E-457D-B14E-41B4A5CBACD8}" sibTransId="{0A767081-3B94-4621-A280-F7DB30F8589D}"/>
    <dgm:cxn modelId="{C24DA10C-3593-4561-ADEA-49311D0B090C}" srcId="{5AF18A4B-2425-464A-B2C1-B363336BC65B}" destId="{E9C94D99-2433-4C90-A35E-D8144598C421}" srcOrd="0" destOrd="0" parTransId="{1F02A75E-2813-436C-BD5E-E374E1479BEA}" sibTransId="{76925333-D3FD-44D3-8028-3EA5C37CD6F5}"/>
    <dgm:cxn modelId="{D22AB712-E8C4-4F46-855C-7B6E8B530311}" type="presOf" srcId="{7E9F0792-534A-4479-9A32-B5A49DDB98CF}" destId="{6C90FEBE-1659-4A42-B019-680958B35B5C}" srcOrd="0" destOrd="2" presId="urn:microsoft.com/office/officeart/2005/8/layout/hList1"/>
    <dgm:cxn modelId="{8B209813-FF52-4068-BF26-A33C2352601E}" type="presOf" srcId="{C1B6D468-1228-4FD3-A10D-4CEB27851605}" destId="{F10A8DA6-AFB9-4A16-847B-2868AC9176F9}" srcOrd="0" destOrd="0" presId="urn:microsoft.com/office/officeart/2005/8/layout/hList1"/>
    <dgm:cxn modelId="{D9CB8915-DB9D-48D1-8243-BE0F3D0E4A8C}" type="presOf" srcId="{2B320B5F-7FCA-46F6-87AA-17EFB5DE1110}" destId="{A067F838-B63D-4F72-9E24-0E5C40E209BB}" srcOrd="0" destOrd="6" presId="urn:microsoft.com/office/officeart/2005/8/layout/hList1"/>
    <dgm:cxn modelId="{B8D86A16-D563-4325-B8A0-338F9A6A6910}" type="presOf" srcId="{E31C888C-6276-436E-994D-14FB0AE7A648}" destId="{A067F838-B63D-4F72-9E24-0E5C40E209BB}" srcOrd="0" destOrd="2" presId="urn:microsoft.com/office/officeart/2005/8/layout/hList1"/>
    <dgm:cxn modelId="{DCF86E17-4CE0-4AB7-890F-FFBACD99EBB1}" srcId="{B59133FC-E337-4031-AA0D-BF2C6F8FB830}" destId="{E3B214E0-DC5C-4FFC-9D02-F20D4EC9EF4F}" srcOrd="2" destOrd="0" parTransId="{8B1A22BC-ED71-4375-9D8F-B09E76311177}" sibTransId="{0637068B-9F11-404C-ABEB-98C43AD726A5}"/>
    <dgm:cxn modelId="{44AD8C17-B39B-40D2-8630-C87DE46D569B}" srcId="{209F216D-E5EF-4A63-B2D6-74D4131C8C90}" destId="{E953A1A1-9543-4941-A400-C9B07CE978BD}" srcOrd="1" destOrd="0" parTransId="{CDFF5718-8946-43C4-B6C2-22AC26856EA6}" sibTransId="{9DFECF6C-F696-4A70-B4D2-DF5EF5A7051F}"/>
    <dgm:cxn modelId="{7BD96E18-FF9E-4347-8628-A8F24A141EE9}" type="presOf" srcId="{04F69D83-3341-4284-B6F0-B94BB5EA4C6B}" destId="{764DC2F2-F023-48AF-BF09-899DC56C0FA6}" srcOrd="0" destOrd="1" presId="urn:microsoft.com/office/officeart/2005/8/layout/hList1"/>
    <dgm:cxn modelId="{059FFE1D-7085-4D4D-9431-C8B06F13A71C}" type="presOf" srcId="{F272959F-7A12-4A8C-9809-C12B5E3BD091}" destId="{6C90FEBE-1659-4A42-B019-680958B35B5C}" srcOrd="0" destOrd="4" presId="urn:microsoft.com/office/officeart/2005/8/layout/hList1"/>
    <dgm:cxn modelId="{8D813C20-7126-40AA-8406-3A9F780574F6}" srcId="{B59133FC-E337-4031-AA0D-BF2C6F8FB830}" destId="{9CAA554F-7341-4A20-9AD2-A712889B1A7D}" srcOrd="0" destOrd="0" parTransId="{28BDC29D-4CC5-4684-92E1-A86243A08CB2}" sibTransId="{422E2F7D-A08C-4187-B92E-E5DFE39EC671}"/>
    <dgm:cxn modelId="{3982A021-6A90-41A9-B0BF-AD442BAEA586}" type="presOf" srcId="{E3B214E0-DC5C-4FFC-9D02-F20D4EC9EF4F}" destId="{A067F838-B63D-4F72-9E24-0E5C40E209BB}" srcOrd="0" destOrd="3" presId="urn:microsoft.com/office/officeart/2005/8/layout/hList1"/>
    <dgm:cxn modelId="{C9E5062C-F377-4DBE-89A8-817C93A654BA}" srcId="{5AF18A4B-2425-464A-B2C1-B363336BC65B}" destId="{50A416F0-994B-40E7-BC51-7B8DA0CDAE87}" srcOrd="2" destOrd="0" parTransId="{2CE243B9-EAF8-44B6-B868-8AF19B58CAD6}" sibTransId="{47E3735D-7827-4EB5-96A9-70CCB1F03994}"/>
    <dgm:cxn modelId="{629AEC2D-A6B1-4937-B9EB-AE58F3666B0E}" srcId="{763ECA4F-C6ED-4E8B-9DD5-2625DF1D2326}" destId="{B59133FC-E337-4031-AA0D-BF2C6F8FB830}" srcOrd="0" destOrd="0" parTransId="{CE0F79AE-9BCF-4B09-B63F-C604DDE9F1AE}" sibTransId="{5E8367E1-5BF7-49AB-8C2F-B8D15C8526B7}"/>
    <dgm:cxn modelId="{DBCB4C33-94FA-4D99-BA86-65608009BC8E}" type="presOf" srcId="{E4FE10BC-4829-4206-9227-8C1B69D8475F}" destId="{A067F838-B63D-4F72-9E24-0E5C40E209BB}" srcOrd="0" destOrd="5" presId="urn:microsoft.com/office/officeart/2005/8/layout/hList1"/>
    <dgm:cxn modelId="{1B824E33-74C3-43E8-B947-D1071E5C5FB7}" type="presOf" srcId="{518DF1FC-CB62-4B58-ACE0-6D6795F3D737}" destId="{A067F838-B63D-4F72-9E24-0E5C40E209BB}" srcOrd="0" destOrd="10" presId="urn:microsoft.com/office/officeart/2005/8/layout/hList1"/>
    <dgm:cxn modelId="{600C0934-20D9-4482-9446-E47B38561452}" srcId="{003A6B9A-CE56-4D6D-B673-C17456093878}" destId="{48EF099D-B07D-47CC-B0A4-F20DF94E6044}" srcOrd="3" destOrd="0" parTransId="{79288A05-3D63-41A3-84AD-D092D02AA602}" sibTransId="{63303A46-3A9B-484B-BA14-C59F0D9742D6}"/>
    <dgm:cxn modelId="{B36FEC39-B08C-486F-9DDF-2905FCC74F12}" type="presOf" srcId="{CBEB56AF-A00A-47A1-B525-835DAE993941}" destId="{F10A8DA6-AFB9-4A16-847B-2868AC9176F9}" srcOrd="0" destOrd="1" presId="urn:microsoft.com/office/officeart/2005/8/layout/hList1"/>
    <dgm:cxn modelId="{3932FA3A-1942-4E67-9F73-4DEDBC98DBF2}" type="presOf" srcId="{5B7ACEE8-4305-4127-9304-6DCB3B41C575}" destId="{764DC2F2-F023-48AF-BF09-899DC56C0FA6}" srcOrd="0" destOrd="0" presId="urn:microsoft.com/office/officeart/2005/8/layout/hList1"/>
    <dgm:cxn modelId="{9E82653B-CA7D-408B-B2B9-AFC2280DC107}" srcId="{B59133FC-E337-4031-AA0D-BF2C6F8FB830}" destId="{E31C888C-6276-436E-994D-14FB0AE7A648}" srcOrd="1" destOrd="0" parTransId="{6E9BEAB9-283F-40ED-A879-630F978CAAAF}" sibTransId="{C5459797-F43D-48AC-A740-A877B051B5C3}"/>
    <dgm:cxn modelId="{C0098043-AF89-41ED-AB66-063EEC921F36}" srcId="{003A6B9A-CE56-4D6D-B673-C17456093878}" destId="{6ED7DBCE-C31F-4D47-93F9-1875DCFF211D}" srcOrd="2" destOrd="0" parTransId="{BB3E611B-7F39-4FC2-85D6-8A778C287F0F}" sibTransId="{F576CF90-4668-44F9-A9FC-9CC18121C07A}"/>
    <dgm:cxn modelId="{A45CDF46-289A-4806-B54B-C3121A98FFEC}" type="presOf" srcId="{FE9BFAC2-1FC6-416A-97D3-BBAE2ED59BA3}" destId="{764DC2F2-F023-48AF-BF09-899DC56C0FA6}" srcOrd="0" destOrd="2" presId="urn:microsoft.com/office/officeart/2005/8/layout/hList1"/>
    <dgm:cxn modelId="{714E276A-3DC7-4973-A8BE-D106608DE08E}" srcId="{E4FE10BC-4829-4206-9227-8C1B69D8475F}" destId="{BBAC7F18-301A-46B9-A986-A2A4513A9117}" srcOrd="1" destOrd="0" parTransId="{EE226620-FB36-4D9A-B930-B5EAE30EB61D}" sibTransId="{E8130867-DAC1-4FC0-803F-7C5567EC7F6C}"/>
    <dgm:cxn modelId="{BC09484B-3CFF-4922-92FF-4B5D0D6BAF2F}" srcId="{B59133FC-E337-4031-AA0D-BF2C6F8FB830}" destId="{0EE917E2-2A2C-450B-8A00-F9BB2DE3562C}" srcOrd="3" destOrd="0" parTransId="{6010DAD6-7948-4EE6-A4E9-33835EFDACCC}" sibTransId="{8ADD0B9F-4E27-4D2D-BC61-38D1A9902719}"/>
    <dgm:cxn modelId="{0395EC4F-7A3B-42B2-910A-CD1C700D8D68}" srcId="{48EF099D-B07D-47CC-B0A4-F20DF94E6044}" destId="{7D5D49A9-9CCA-4C93-B433-CF6663A0F920}" srcOrd="4" destOrd="0" parTransId="{0F3BEB1B-B00E-4F3A-B728-0A9ADD4AA74D}" sibTransId="{92474CEA-015F-425D-B958-2C67D3F990E2}"/>
    <dgm:cxn modelId="{6E982272-8DA4-4A3E-A65D-4F3EBFE77275}" type="presOf" srcId="{E9C94D99-2433-4C90-A35E-D8144598C421}" destId="{6C90FEBE-1659-4A42-B019-680958B35B5C}" srcOrd="0" destOrd="1" presId="urn:microsoft.com/office/officeart/2005/8/layout/hList1"/>
    <dgm:cxn modelId="{068D5E73-9EA7-4F4B-9FD8-2F38A7CA3886}" srcId="{48EF099D-B07D-47CC-B0A4-F20DF94E6044}" destId="{04F69D83-3341-4284-B6F0-B94BB5EA4C6B}" srcOrd="1" destOrd="0" parTransId="{4A235892-C2CC-4D0B-93ED-4CAC65F68F82}" sibTransId="{BABC3F58-A03D-4662-9923-488DF1C04E7E}"/>
    <dgm:cxn modelId="{02F5A775-E751-49E3-A7D3-8C617FFFC800}" type="presOf" srcId="{6ED7DBCE-C31F-4D47-93F9-1875DCFF211D}" destId="{5D1CD76F-A6A9-4C6A-AED3-D767022FB413}" srcOrd="0" destOrd="0" presId="urn:microsoft.com/office/officeart/2005/8/layout/hList1"/>
    <dgm:cxn modelId="{00CF2E77-4CEF-46D0-8AF6-DD2539C8024B}" srcId="{763ECA4F-C6ED-4E8B-9DD5-2625DF1D2326}" destId="{E4FE10BC-4829-4206-9227-8C1B69D8475F}" srcOrd="1" destOrd="0" parTransId="{72B32FAD-CE57-4F23-9942-8BFCE99632F3}" sibTransId="{19C8252D-6649-42CC-BFF5-2CC6280710C9}"/>
    <dgm:cxn modelId="{6CB37577-3D34-498F-B753-6A297F8A0DEB}" type="presOf" srcId="{E953A1A1-9543-4941-A400-C9B07CE978BD}" destId="{6C90FEBE-1659-4A42-B019-680958B35B5C}" srcOrd="0" destOrd="6" presId="urn:microsoft.com/office/officeart/2005/8/layout/hList1"/>
    <dgm:cxn modelId="{7A54CD59-A3B2-4FD2-BD7D-7F72966083C3}" type="presOf" srcId="{E22530A5-07F3-4F8C-8ACC-3A14B35AF890}" destId="{A067F838-B63D-4F72-9E24-0E5C40E209BB}" srcOrd="0" destOrd="9" presId="urn:microsoft.com/office/officeart/2005/8/layout/hList1"/>
    <dgm:cxn modelId="{F40C615A-C1C3-4577-B342-6AD612205B5E}" srcId="{209F216D-E5EF-4A63-B2D6-74D4131C8C90}" destId="{5AF18A4B-2425-464A-B2C1-B363336BC65B}" srcOrd="0" destOrd="0" parTransId="{EE8F3838-9EAE-4FA6-96F7-F64D9FC23779}" sibTransId="{89849CCA-C95A-4C81-8007-D05D20054BD5}"/>
    <dgm:cxn modelId="{18504384-4656-4DD8-88E7-6E73F268CC80}" srcId="{C6C0A5DF-A377-4631-9B9C-563A8A62ED9F}" destId="{518DF1FC-CB62-4B58-ACE0-6D6795F3D737}" srcOrd="1" destOrd="0" parTransId="{DAA175D1-4FAB-4ADB-9F80-7A2B7061EDB5}" sibTransId="{2E548EBB-818D-44A0-AC1E-A268C2242A54}"/>
    <dgm:cxn modelId="{58FA4F89-F873-491F-83E0-EF592FDFC2BE}" srcId="{003A6B9A-CE56-4D6D-B673-C17456093878}" destId="{763ECA4F-C6ED-4E8B-9DD5-2625DF1D2326}" srcOrd="1" destOrd="0" parTransId="{2A4915BF-3832-4C8F-8199-72652043ECFD}" sibTransId="{D42E9E2C-57C7-4B64-AC67-54C018D37C8D}"/>
    <dgm:cxn modelId="{234DBD93-4512-4097-86BD-D2BAE33283AB}" type="presOf" srcId="{5AF18A4B-2425-464A-B2C1-B363336BC65B}" destId="{6C90FEBE-1659-4A42-B019-680958B35B5C}" srcOrd="0" destOrd="0" presId="urn:microsoft.com/office/officeart/2005/8/layout/hList1"/>
    <dgm:cxn modelId="{02FFE796-0D8E-46C9-BD2C-948A6096D5CF}" type="presOf" srcId="{50A416F0-994B-40E7-BC51-7B8DA0CDAE87}" destId="{6C90FEBE-1659-4A42-B019-680958B35B5C}" srcOrd="0" destOrd="3" presId="urn:microsoft.com/office/officeart/2005/8/layout/hList1"/>
    <dgm:cxn modelId="{24B2FD98-DE26-42D8-B047-AF2B88E7271A}" type="presOf" srcId="{0EE917E2-2A2C-450B-8A00-F9BB2DE3562C}" destId="{A067F838-B63D-4F72-9E24-0E5C40E209BB}" srcOrd="0" destOrd="4" presId="urn:microsoft.com/office/officeart/2005/8/layout/hList1"/>
    <dgm:cxn modelId="{AD71F7A2-7C85-4558-B576-3E4142E36382}" srcId="{5AF18A4B-2425-464A-B2C1-B363336BC65B}" destId="{4AE49D40-0C9D-43C8-A631-008846FB12E4}" srcOrd="4" destOrd="0" parTransId="{117CC2E1-77F0-4A29-B322-C793015A410B}" sibTransId="{291A685C-E0A8-46B5-B251-EC7C22713ED0}"/>
    <dgm:cxn modelId="{413EFDA2-C5DF-4A5A-8E64-F960B6D9A510}" srcId="{48EF099D-B07D-47CC-B0A4-F20DF94E6044}" destId="{FE9BFAC2-1FC6-416A-97D3-BBAE2ED59BA3}" srcOrd="2" destOrd="0" parTransId="{9F564E24-DD60-41F1-948D-3FB3AA69D143}" sibTransId="{ABC39093-F5E2-4EDB-998F-70A125B9F9A4}"/>
    <dgm:cxn modelId="{989890A5-4D33-4A22-B056-686CF22761BA}" type="presOf" srcId="{C6C0A5DF-A377-4631-9B9C-563A8A62ED9F}" destId="{A067F838-B63D-4F72-9E24-0E5C40E209BB}" srcOrd="0" destOrd="8" presId="urn:microsoft.com/office/officeart/2005/8/layout/hList1"/>
    <dgm:cxn modelId="{F5B456B2-0210-4F8C-A797-0A162BCB0116}" type="presOf" srcId="{003A6B9A-CE56-4D6D-B673-C17456093878}" destId="{81A0DE69-7703-445C-A87C-9A916F0926DD}" srcOrd="0" destOrd="0" presId="urn:microsoft.com/office/officeart/2005/8/layout/hList1"/>
    <dgm:cxn modelId="{FDA525B8-1425-4164-8002-0A9ABA244E54}" type="presOf" srcId="{209F216D-E5EF-4A63-B2D6-74D4131C8C90}" destId="{260109F3-24A4-4C08-9793-16772C699CDD}" srcOrd="0" destOrd="0" presId="urn:microsoft.com/office/officeart/2005/8/layout/hList1"/>
    <dgm:cxn modelId="{C62AFABB-A68B-4D7C-9031-E282D4A338FD}" type="presOf" srcId="{48EF099D-B07D-47CC-B0A4-F20DF94E6044}" destId="{3BCA95C6-EE3A-4947-9BD9-58D4884D762A}" srcOrd="0" destOrd="0" presId="urn:microsoft.com/office/officeart/2005/8/layout/hList1"/>
    <dgm:cxn modelId="{7705E9BE-C7EC-484A-9BC8-D73ABD8F0600}" srcId="{48EF099D-B07D-47CC-B0A4-F20DF94E6044}" destId="{5B7ACEE8-4305-4127-9304-6DCB3B41C575}" srcOrd="0" destOrd="0" parTransId="{EFBFAD3A-14DF-4F83-9A82-38B6054EDB3A}" sibTransId="{764D070C-3385-4B53-A03F-1C4BB73747F1}"/>
    <dgm:cxn modelId="{FA4378DF-3AB8-43BE-910E-2BD347D0CBCC}" srcId="{6ED7DBCE-C31F-4D47-93F9-1875DCFF211D}" destId="{C1B6D468-1228-4FD3-A10D-4CEB27851605}" srcOrd="0" destOrd="0" parTransId="{D5E0BB1D-2374-4C0F-A7E7-ED9AC8E28E71}" sibTransId="{26003769-89AB-44C3-887D-CB7D841910DE}"/>
    <dgm:cxn modelId="{5794BCE1-8F7F-40E9-AF2B-5AF53D040B23}" srcId="{E4FE10BC-4829-4206-9227-8C1B69D8475F}" destId="{2B320B5F-7FCA-46F6-87AA-17EFB5DE1110}" srcOrd="0" destOrd="0" parTransId="{F81062F9-52EF-455D-AC89-17CC02598D05}" sibTransId="{4AF8C4DF-6551-4BD8-B9B7-CF746F2441A1}"/>
    <dgm:cxn modelId="{A19FB8C3-23B5-4DC9-8DBE-1949C9B5AB6C}" type="presOf" srcId="{4AE49D40-0C9D-43C8-A631-008846FB12E4}" destId="{6C90FEBE-1659-4A42-B019-680958B35B5C}" srcOrd="0" destOrd="5" presId="urn:microsoft.com/office/officeart/2005/8/layout/hList1"/>
    <dgm:cxn modelId="{1D343CC5-437A-4619-999C-6E6B2E9B73BF}" srcId="{5AF18A4B-2425-464A-B2C1-B363336BC65B}" destId="{F272959F-7A12-4A8C-9809-C12B5E3BD091}" srcOrd="3" destOrd="0" parTransId="{F663D896-E2C8-4DE4-AD02-9FF77EEEB731}" sibTransId="{30FCFADE-5E07-441A-83FF-B17126A0EC17}"/>
    <dgm:cxn modelId="{D2E64CC7-E1B0-4A37-A1E0-90BFD259E052}" type="presOf" srcId="{B59133FC-E337-4031-AA0D-BF2C6F8FB830}" destId="{A067F838-B63D-4F72-9E24-0E5C40E209BB}" srcOrd="0" destOrd="0" presId="urn:microsoft.com/office/officeart/2005/8/layout/hList1"/>
    <dgm:cxn modelId="{D96985EC-FEBD-46C6-BB6E-BEE003E17D1F}" srcId="{003A6B9A-CE56-4D6D-B673-C17456093878}" destId="{209F216D-E5EF-4A63-B2D6-74D4131C8C90}" srcOrd="0" destOrd="0" parTransId="{21AAF6F6-FC9F-4CEF-B443-18A4D3AF2AF9}" sibTransId="{17967071-F412-4088-9DDE-F1BAD2E252E5}"/>
    <dgm:cxn modelId="{584D9DD6-D67A-4BB2-BAD9-0E5B55E4E44C}" type="presOf" srcId="{9CAA554F-7341-4A20-9AD2-A712889B1A7D}" destId="{A067F838-B63D-4F72-9E24-0E5C40E209BB}" srcOrd="0" destOrd="1" presId="urn:microsoft.com/office/officeart/2005/8/layout/hList1"/>
    <dgm:cxn modelId="{AA5624DC-EC36-4B35-830C-09156A758536}" srcId="{5AF18A4B-2425-464A-B2C1-B363336BC65B}" destId="{7E9F0792-534A-4479-9A32-B5A49DDB98CF}" srcOrd="1" destOrd="0" parTransId="{028E0207-C356-4DB2-B77D-3212CAE205B4}" sibTransId="{D7D413E9-7470-4535-B441-2C2CCACAE3F6}"/>
    <dgm:cxn modelId="{194D7DFD-40F5-4EDD-A3FB-4C0307BDCE80}" type="presOf" srcId="{BBAC7F18-301A-46B9-A986-A2A4513A9117}" destId="{A067F838-B63D-4F72-9E24-0E5C40E209BB}" srcOrd="0" destOrd="7" presId="urn:microsoft.com/office/officeart/2005/8/layout/hList1"/>
    <dgm:cxn modelId="{090330FE-F275-4A5E-BF07-5B3E7CA8484E}" type="presOf" srcId="{7D5D49A9-9CCA-4C93-B433-CF6663A0F920}" destId="{764DC2F2-F023-48AF-BF09-899DC56C0FA6}" srcOrd="0" destOrd="4" presId="urn:microsoft.com/office/officeart/2005/8/layout/hList1"/>
    <dgm:cxn modelId="{6EAA20CB-BD4A-4495-A60C-57FB81758F9B}" type="presParOf" srcId="{81A0DE69-7703-445C-A87C-9A916F0926DD}" destId="{09A9E30A-9387-47ED-9D80-898B582A6BEF}" srcOrd="0" destOrd="0" presId="urn:microsoft.com/office/officeart/2005/8/layout/hList1"/>
    <dgm:cxn modelId="{F18F6D38-0831-4571-BE12-6CAA0CE53F72}" type="presParOf" srcId="{09A9E30A-9387-47ED-9D80-898B582A6BEF}" destId="{260109F3-24A4-4C08-9793-16772C699CDD}" srcOrd="0" destOrd="0" presId="urn:microsoft.com/office/officeart/2005/8/layout/hList1"/>
    <dgm:cxn modelId="{8C9F1EEA-B036-43D1-85D6-C9559E2FD9AC}" type="presParOf" srcId="{09A9E30A-9387-47ED-9D80-898B582A6BEF}" destId="{6C90FEBE-1659-4A42-B019-680958B35B5C}" srcOrd="1" destOrd="0" presId="urn:microsoft.com/office/officeart/2005/8/layout/hList1"/>
    <dgm:cxn modelId="{FE44D28B-09EB-42D8-B973-3B7FD3E11F57}" type="presParOf" srcId="{81A0DE69-7703-445C-A87C-9A916F0926DD}" destId="{CC955320-D228-4EBF-AD41-BA85CA655B95}" srcOrd="1" destOrd="0" presId="urn:microsoft.com/office/officeart/2005/8/layout/hList1"/>
    <dgm:cxn modelId="{7B50D1A2-2F18-4C5A-BB38-6D65F5CCCF13}" type="presParOf" srcId="{81A0DE69-7703-445C-A87C-9A916F0926DD}" destId="{1F22A9D3-E833-41CE-B47F-885655472651}" srcOrd="2" destOrd="0" presId="urn:microsoft.com/office/officeart/2005/8/layout/hList1"/>
    <dgm:cxn modelId="{FFD6276D-FB2C-4658-965A-9D3D35181B44}" type="presParOf" srcId="{1F22A9D3-E833-41CE-B47F-885655472651}" destId="{1E0272CE-3D61-49C9-ADB8-D204E8A4120D}" srcOrd="0" destOrd="0" presId="urn:microsoft.com/office/officeart/2005/8/layout/hList1"/>
    <dgm:cxn modelId="{E96DCF68-65B2-4761-9E80-4B0B7105FCDB}" type="presParOf" srcId="{1F22A9D3-E833-41CE-B47F-885655472651}" destId="{A067F838-B63D-4F72-9E24-0E5C40E209BB}" srcOrd="1" destOrd="0" presId="urn:microsoft.com/office/officeart/2005/8/layout/hList1"/>
    <dgm:cxn modelId="{84388409-7379-4482-9192-4D56832477F5}" type="presParOf" srcId="{81A0DE69-7703-445C-A87C-9A916F0926DD}" destId="{D24EEE7A-D1DB-4394-A2F0-D2BAEAE31B79}" srcOrd="3" destOrd="0" presId="urn:microsoft.com/office/officeart/2005/8/layout/hList1"/>
    <dgm:cxn modelId="{50105CC3-86B8-4730-AD56-6125B8E9F2CE}" type="presParOf" srcId="{81A0DE69-7703-445C-A87C-9A916F0926DD}" destId="{28C56FFC-0F4F-45CF-A736-11C14D5394AC}" srcOrd="4" destOrd="0" presId="urn:microsoft.com/office/officeart/2005/8/layout/hList1"/>
    <dgm:cxn modelId="{EDAA8043-04FE-4383-B4F9-2D9D59E3B353}" type="presParOf" srcId="{28C56FFC-0F4F-45CF-A736-11C14D5394AC}" destId="{5D1CD76F-A6A9-4C6A-AED3-D767022FB413}" srcOrd="0" destOrd="0" presId="urn:microsoft.com/office/officeart/2005/8/layout/hList1"/>
    <dgm:cxn modelId="{6469FFA6-81C6-49D5-ABAD-11C40D587ABB}" type="presParOf" srcId="{28C56FFC-0F4F-45CF-A736-11C14D5394AC}" destId="{F10A8DA6-AFB9-4A16-847B-2868AC9176F9}" srcOrd="1" destOrd="0" presId="urn:microsoft.com/office/officeart/2005/8/layout/hList1"/>
    <dgm:cxn modelId="{669B2021-0442-4B3A-BC8B-E116D821EF39}" type="presParOf" srcId="{81A0DE69-7703-445C-A87C-9A916F0926DD}" destId="{9DF49A20-D453-4CC1-9074-D03AE6D26C6C}" srcOrd="5" destOrd="0" presId="urn:microsoft.com/office/officeart/2005/8/layout/hList1"/>
    <dgm:cxn modelId="{9A593590-631B-4DFE-921E-B3EBFB4F417D}" type="presParOf" srcId="{81A0DE69-7703-445C-A87C-9A916F0926DD}" destId="{928A78C4-7E57-48F5-B088-61538686D7D5}" srcOrd="6" destOrd="0" presId="urn:microsoft.com/office/officeart/2005/8/layout/hList1"/>
    <dgm:cxn modelId="{A4F0BA24-30EE-4A73-AD14-8E5AA16B9F7B}" type="presParOf" srcId="{928A78C4-7E57-48F5-B088-61538686D7D5}" destId="{3BCA95C6-EE3A-4947-9BD9-58D4884D762A}" srcOrd="0" destOrd="0" presId="urn:microsoft.com/office/officeart/2005/8/layout/hList1"/>
    <dgm:cxn modelId="{C1E368E6-12C9-4BD9-A4C2-3928D563B795}" type="presParOf" srcId="{928A78C4-7E57-48F5-B088-61538686D7D5}" destId="{764DC2F2-F023-48AF-BF09-899DC56C0FA6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2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D65C47E-AEE2-4819-B2E7-58B24815F995}">
      <dsp:nvSpPr>
        <dsp:cNvPr id="0" name=""/>
        <dsp:cNvSpPr/>
      </dsp:nvSpPr>
      <dsp:spPr>
        <a:xfrm>
          <a:off x="1209" y="302158"/>
          <a:ext cx="4715991" cy="282959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/>
            <a:buNone/>
          </a:pPr>
          <a:r>
            <a:rPr lang="en-US" sz="3400" kern="1200" dirty="0">
              <a:solidFill>
                <a:schemeClr val="bg1"/>
              </a:solidFill>
              <a:latin typeface="DM Sans"/>
              <a:ea typeface="DM Sans"/>
              <a:cs typeface="DM Sans"/>
              <a:sym typeface="DM Sans"/>
            </a:rPr>
            <a:t>Missing Values in Arrival Delay is filled with the median</a:t>
          </a:r>
          <a:endParaRPr lang="en-PH" sz="3400" kern="1200" dirty="0">
            <a:solidFill>
              <a:schemeClr val="bg1"/>
            </a:solidFill>
          </a:endParaRPr>
        </a:p>
      </dsp:txBody>
      <dsp:txXfrm>
        <a:off x="1209" y="302158"/>
        <a:ext cx="4715991" cy="2829594"/>
      </dsp:txXfrm>
    </dsp:sp>
    <dsp:sp modelId="{0F9B5A12-A163-4A4F-9B67-1C6FCD804977}">
      <dsp:nvSpPr>
        <dsp:cNvPr id="0" name=""/>
        <dsp:cNvSpPr/>
      </dsp:nvSpPr>
      <dsp:spPr>
        <a:xfrm>
          <a:off x="5188799" y="302158"/>
          <a:ext cx="4715991" cy="282959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>
              <a:solidFill>
                <a:schemeClr val="bg1"/>
              </a:solidFill>
              <a:latin typeface="DM Sans"/>
              <a:ea typeface="DM Sans"/>
              <a:cs typeface="DM Sans"/>
              <a:sym typeface="DM Sans"/>
            </a:rPr>
            <a:t>All responses are unique</a:t>
          </a:r>
        </a:p>
      </dsp:txBody>
      <dsp:txXfrm>
        <a:off x="5188799" y="302158"/>
        <a:ext cx="4715991" cy="2829594"/>
      </dsp:txXfrm>
    </dsp:sp>
    <dsp:sp modelId="{762B9BB6-C871-4C9D-B44B-3BE763D53C30}">
      <dsp:nvSpPr>
        <dsp:cNvPr id="0" name=""/>
        <dsp:cNvSpPr/>
      </dsp:nvSpPr>
      <dsp:spPr>
        <a:xfrm>
          <a:off x="1209" y="3603352"/>
          <a:ext cx="4715991" cy="282959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>
              <a:solidFill>
                <a:schemeClr val="bg1"/>
              </a:solidFill>
              <a:latin typeface="DM Sans"/>
              <a:ea typeface="DM Sans"/>
              <a:cs typeface="DM Sans"/>
              <a:sym typeface="DM Sans"/>
            </a:rPr>
            <a:t>Unnamed Column removed</a:t>
          </a:r>
        </a:p>
      </dsp:txBody>
      <dsp:txXfrm>
        <a:off x="1209" y="3603352"/>
        <a:ext cx="4715991" cy="2829594"/>
      </dsp:txXfrm>
    </dsp:sp>
    <dsp:sp modelId="{B8905E0D-07FF-46D6-9C4F-7E6ECD94B7CB}">
      <dsp:nvSpPr>
        <dsp:cNvPr id="0" name=""/>
        <dsp:cNvSpPr/>
      </dsp:nvSpPr>
      <dsp:spPr>
        <a:xfrm>
          <a:off x="5188799" y="3603352"/>
          <a:ext cx="4715991" cy="282959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>
              <a:solidFill>
                <a:schemeClr val="bg1"/>
              </a:solidFill>
              <a:latin typeface="DM Sans"/>
              <a:ea typeface="DM Sans"/>
              <a:cs typeface="DM Sans"/>
              <a:sym typeface="DM Sans"/>
            </a:rPr>
            <a:t>Neutral or Dissatisfied is treated as Dissatisfied for this analysis</a:t>
          </a:r>
        </a:p>
      </dsp:txBody>
      <dsp:txXfrm>
        <a:off x="5188799" y="3603352"/>
        <a:ext cx="4715991" cy="282959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0109F3-24A4-4C08-9793-16772C699CDD}">
      <dsp:nvSpPr>
        <dsp:cNvPr id="0" name=""/>
        <dsp:cNvSpPr/>
      </dsp:nvSpPr>
      <dsp:spPr>
        <a:xfrm>
          <a:off x="6109" y="1005451"/>
          <a:ext cx="3673680" cy="144785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09728" rIns="192024" bIns="109728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PH" sz="2700" b="1" i="0" u="none" kern="1200" dirty="0">
              <a:latin typeface="DM Sans" pitchFamily="2" charset="0"/>
            </a:rPr>
            <a:t>Data Distribution</a:t>
          </a:r>
          <a:endParaRPr lang="en-PH" sz="2700" b="1" kern="1200" dirty="0">
            <a:latin typeface="DM Sans" pitchFamily="2" charset="0"/>
          </a:endParaRPr>
        </a:p>
      </dsp:txBody>
      <dsp:txXfrm>
        <a:off x="6109" y="1005451"/>
        <a:ext cx="3673680" cy="1447851"/>
      </dsp:txXfrm>
    </dsp:sp>
    <dsp:sp modelId="{6C90FEBE-1659-4A42-B019-680958B35B5C}">
      <dsp:nvSpPr>
        <dsp:cNvPr id="0" name=""/>
        <dsp:cNvSpPr/>
      </dsp:nvSpPr>
      <dsp:spPr>
        <a:xfrm>
          <a:off x="6109" y="2453303"/>
          <a:ext cx="3673680" cy="4669244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+mj-lt"/>
            <a:buAutoNum type="arabicPeriod"/>
          </a:pPr>
          <a:r>
            <a:rPr lang="en-PH" sz="2000" b="0" i="0" u="none" kern="1200" dirty="0">
              <a:latin typeface="DM Sans" pitchFamily="2" charset="0"/>
            </a:rPr>
            <a:t>Numerical Distribution:</a:t>
          </a:r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PH" sz="2000" b="0" i="0" u="none" kern="1200" dirty="0">
              <a:latin typeface="DM Sans" pitchFamily="2" charset="0"/>
            </a:rPr>
            <a:t>Age</a:t>
          </a:r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PH" sz="2000" b="0" i="0" u="none" kern="1200" dirty="0">
              <a:latin typeface="DM Sans" pitchFamily="2" charset="0"/>
            </a:rPr>
            <a:t>Flight Distance</a:t>
          </a:r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PH" sz="2000" b="0" i="0" u="none" kern="1200" dirty="0">
              <a:latin typeface="DM Sans" pitchFamily="2" charset="0"/>
            </a:rPr>
            <a:t>Departure Delay</a:t>
          </a:r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PH" sz="2000" b="0" i="0" u="none" kern="1200" dirty="0">
              <a:latin typeface="DM Sans" pitchFamily="2" charset="0"/>
            </a:rPr>
            <a:t>Arrival Delay</a:t>
          </a:r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PH" sz="2000" b="0" i="0" u="none" kern="1200" dirty="0">
              <a:latin typeface="DM Sans" pitchFamily="2" charset="0"/>
            </a:rPr>
            <a:t>Total Delay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+mj-lt"/>
            <a:buAutoNum type="arabicPeriod"/>
          </a:pPr>
          <a:r>
            <a:rPr lang="en-US" sz="2000" b="0" i="0" u="none" kern="1200" dirty="0">
              <a:latin typeface="DM Sans" pitchFamily="2" charset="0"/>
            </a:rPr>
            <a:t>Satisfaction Distribution</a:t>
          </a:r>
          <a:endParaRPr lang="en-PH" sz="2000" b="0" i="0" u="none" kern="1200" dirty="0">
            <a:latin typeface="DM Sans" pitchFamily="2" charset="0"/>
          </a:endParaRPr>
        </a:p>
      </dsp:txBody>
      <dsp:txXfrm>
        <a:off x="6109" y="2453303"/>
        <a:ext cx="3673680" cy="4669244"/>
      </dsp:txXfrm>
    </dsp:sp>
    <dsp:sp modelId="{1E0272CE-3D61-49C9-ADB8-D204E8A4120D}">
      <dsp:nvSpPr>
        <dsp:cNvPr id="0" name=""/>
        <dsp:cNvSpPr/>
      </dsp:nvSpPr>
      <dsp:spPr>
        <a:xfrm>
          <a:off x="4194105" y="1005451"/>
          <a:ext cx="3673680" cy="144785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09728" rIns="192024" bIns="109728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PH" sz="2700" b="1" i="0" u="none" kern="1200" dirty="0">
              <a:latin typeface="DM Sans" pitchFamily="2" charset="0"/>
            </a:rPr>
            <a:t>Passenger Characteristics Analysis</a:t>
          </a:r>
        </a:p>
      </dsp:txBody>
      <dsp:txXfrm>
        <a:off x="4194105" y="1005451"/>
        <a:ext cx="3673680" cy="1447851"/>
      </dsp:txXfrm>
    </dsp:sp>
    <dsp:sp modelId="{A067F838-B63D-4F72-9E24-0E5C40E209BB}">
      <dsp:nvSpPr>
        <dsp:cNvPr id="0" name=""/>
        <dsp:cNvSpPr/>
      </dsp:nvSpPr>
      <dsp:spPr>
        <a:xfrm>
          <a:off x="4194105" y="2453303"/>
          <a:ext cx="3673680" cy="4669244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+mj-lt"/>
            <a:buAutoNum type="arabicPeriod"/>
          </a:pPr>
          <a:r>
            <a:rPr lang="en-PH" sz="2000" b="0" i="0" u="none" kern="1200">
              <a:latin typeface="DM Sans" pitchFamily="2" charset="0"/>
            </a:rPr>
            <a:t>Satisfaction by Passenger Characteristics</a:t>
          </a:r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PH" sz="2000" b="0" i="0" u="none" kern="1200" dirty="0">
              <a:latin typeface="DM Sans" pitchFamily="2" charset="0"/>
            </a:rPr>
            <a:t>Gender</a:t>
          </a:r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PH" sz="2000" b="0" i="0" u="none" kern="1200" dirty="0">
              <a:latin typeface="DM Sans" pitchFamily="2" charset="0"/>
            </a:rPr>
            <a:t>Customer Type</a:t>
          </a:r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PH" sz="2000" b="0" i="0" u="none" kern="1200" dirty="0">
              <a:latin typeface="DM Sans" pitchFamily="2" charset="0"/>
            </a:rPr>
            <a:t>Type of Travel</a:t>
          </a:r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PH" sz="2000" b="0" i="0" u="none" kern="1200" dirty="0">
              <a:latin typeface="DM Sans" pitchFamily="2" charset="0"/>
            </a:rPr>
            <a:t>Cabin Class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+mj-lt"/>
            <a:buAutoNum type="arabicPeriod"/>
          </a:pPr>
          <a:r>
            <a:rPr lang="en-PH" sz="2000" b="0" i="0" u="none" kern="1200" dirty="0">
              <a:latin typeface="DM Sans" pitchFamily="2" charset="0"/>
            </a:rPr>
            <a:t>Combined Characteristics</a:t>
          </a:r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PH" sz="2000" b="0" i="0" u="none" kern="1200" dirty="0">
              <a:latin typeface="DM Sans" pitchFamily="2" charset="0"/>
            </a:rPr>
            <a:t>Customer Type x Class</a:t>
          </a:r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PH" sz="2000" b="0" i="0" u="none" kern="1200" dirty="0">
              <a:latin typeface="DM Sans" pitchFamily="2" charset="0"/>
            </a:rPr>
            <a:t>Travel Purpose x Class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+mj-lt"/>
            <a:buAutoNum type="arabicPeriod"/>
          </a:pPr>
          <a:r>
            <a:rPr lang="en-PH" sz="2000" b="0" i="0" u="none" kern="1200" dirty="0">
              <a:latin typeface="DM Sans" pitchFamily="2" charset="0"/>
            </a:rPr>
            <a:t>Age Group</a:t>
          </a:r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PH" sz="2000" b="0" i="0" u="none" kern="1200" dirty="0">
              <a:latin typeface="DM Sans" pitchFamily="2" charset="0"/>
            </a:rPr>
            <a:t>Satisfaction by Age Group</a:t>
          </a:r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PH" sz="2000" b="0" i="0" u="none" kern="1200" dirty="0">
              <a:latin typeface="DM Sans" pitchFamily="2" charset="0"/>
            </a:rPr>
            <a:t>Age x Cabin Class</a:t>
          </a:r>
        </a:p>
      </dsp:txBody>
      <dsp:txXfrm>
        <a:off x="4194105" y="2453303"/>
        <a:ext cx="3673680" cy="4669244"/>
      </dsp:txXfrm>
    </dsp:sp>
    <dsp:sp modelId="{5D1CD76F-A6A9-4C6A-AED3-D767022FB413}">
      <dsp:nvSpPr>
        <dsp:cNvPr id="0" name=""/>
        <dsp:cNvSpPr/>
      </dsp:nvSpPr>
      <dsp:spPr>
        <a:xfrm>
          <a:off x="8382101" y="1005451"/>
          <a:ext cx="3673680" cy="144785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09728" rIns="192024" bIns="109728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PH" sz="2700" b="1" i="0" u="none" kern="1200" dirty="0">
              <a:latin typeface="DM Sans" pitchFamily="2" charset="0"/>
            </a:rPr>
            <a:t>Operational Performance Analysis</a:t>
          </a:r>
        </a:p>
      </dsp:txBody>
      <dsp:txXfrm>
        <a:off x="8382101" y="1005451"/>
        <a:ext cx="3673680" cy="1447851"/>
      </dsp:txXfrm>
    </dsp:sp>
    <dsp:sp modelId="{F10A8DA6-AFB9-4A16-847B-2868AC9176F9}">
      <dsp:nvSpPr>
        <dsp:cNvPr id="0" name=""/>
        <dsp:cNvSpPr/>
      </dsp:nvSpPr>
      <dsp:spPr>
        <a:xfrm>
          <a:off x="8382101" y="2453303"/>
          <a:ext cx="3673680" cy="4669244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+mj-lt"/>
            <a:buAutoNum type="arabicPeriod"/>
          </a:pPr>
          <a:r>
            <a:rPr lang="en-PH" sz="2000" b="0" i="0" u="none" kern="1200" dirty="0">
              <a:latin typeface="DM Sans" pitchFamily="2" charset="0"/>
            </a:rPr>
            <a:t>Flight Delay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+mj-lt"/>
            <a:buAutoNum type="arabicPeriod"/>
          </a:pPr>
          <a:r>
            <a:rPr lang="en-PH" sz="2000" b="0" i="0" u="none" kern="1200" dirty="0">
              <a:latin typeface="DM Sans" pitchFamily="2" charset="0"/>
            </a:rPr>
            <a:t>Flight Distance</a:t>
          </a:r>
        </a:p>
      </dsp:txBody>
      <dsp:txXfrm>
        <a:off x="8382101" y="2453303"/>
        <a:ext cx="3673680" cy="4669244"/>
      </dsp:txXfrm>
    </dsp:sp>
    <dsp:sp modelId="{3BCA95C6-EE3A-4947-9BD9-58D4884D762A}">
      <dsp:nvSpPr>
        <dsp:cNvPr id="0" name=""/>
        <dsp:cNvSpPr/>
      </dsp:nvSpPr>
      <dsp:spPr>
        <a:xfrm>
          <a:off x="12570097" y="1005451"/>
          <a:ext cx="3673680" cy="144785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13792" rIns="199136" bIns="113792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2800" b="1" i="0" u="none" kern="1200" dirty="0">
              <a:solidFill>
                <a:prstClr val="white"/>
              </a:solidFill>
              <a:latin typeface="DM Sans" pitchFamily="2" charset="0"/>
              <a:ea typeface="+mn-ea"/>
              <a:cs typeface="+mn-cs"/>
            </a:rPr>
            <a:t>Feature Importance</a:t>
          </a:r>
          <a:endParaRPr lang="en-PH" sz="2800" b="1" i="0" u="none" kern="1200" dirty="0">
            <a:solidFill>
              <a:prstClr val="white"/>
            </a:solidFill>
            <a:latin typeface="DM Sans" pitchFamily="2" charset="0"/>
            <a:ea typeface="+mn-ea"/>
            <a:cs typeface="+mn-cs"/>
          </a:endParaRPr>
        </a:p>
      </dsp:txBody>
      <dsp:txXfrm>
        <a:off x="12570097" y="1005451"/>
        <a:ext cx="3673680" cy="1447851"/>
      </dsp:txXfrm>
    </dsp:sp>
    <dsp:sp modelId="{764DC2F2-F023-48AF-BF09-899DC56C0FA6}">
      <dsp:nvSpPr>
        <dsp:cNvPr id="0" name=""/>
        <dsp:cNvSpPr/>
      </dsp:nvSpPr>
      <dsp:spPr>
        <a:xfrm>
          <a:off x="12570097" y="2453303"/>
          <a:ext cx="3673680" cy="4669244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+mj-lt"/>
            <a:buAutoNum type="arabicPeriod"/>
          </a:pPr>
          <a:r>
            <a:rPr lang="en-US" sz="2000" b="0" i="0" u="none" kern="1200" dirty="0">
              <a:latin typeface="DM Sans" pitchFamily="2" charset="0"/>
            </a:rPr>
            <a:t>All Features</a:t>
          </a:r>
          <a:endParaRPr lang="en-PH" sz="2000" b="0" i="0" u="none" kern="1200" dirty="0">
            <a:latin typeface="DM Sans" pitchFamily="2" charset="0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+mj-lt"/>
            <a:buAutoNum type="arabicPeriod"/>
          </a:pPr>
          <a:r>
            <a:rPr lang="en-PH" sz="2000" b="0" i="0" u="none" kern="1200" dirty="0">
              <a:latin typeface="DM Sans" pitchFamily="2" charset="0"/>
            </a:rPr>
            <a:t>Customer Features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+mj-lt"/>
            <a:buAutoNum type="arabicPeriod"/>
          </a:pPr>
          <a:r>
            <a:rPr lang="en-US" sz="2000" b="0" i="0" u="none" kern="1200" dirty="0">
              <a:latin typeface="DM Sans" pitchFamily="2" charset="0"/>
            </a:rPr>
            <a:t>Service Features</a:t>
          </a:r>
          <a:endParaRPr lang="en-PH" sz="2000" b="0" i="0" u="none" kern="1200" dirty="0">
            <a:latin typeface="DM Sans" pitchFamily="2" charset="0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+mj-lt"/>
            <a:buAutoNum type="arabicPeriod"/>
          </a:pPr>
          <a:r>
            <a:rPr lang="en-US" sz="2000" b="0" i="0" u="none" kern="1200" dirty="0">
              <a:latin typeface="DM Sans" pitchFamily="2" charset="0"/>
            </a:rPr>
            <a:t>By Class</a:t>
          </a:r>
          <a:endParaRPr lang="en-PH" sz="2000" b="0" i="0" u="none" kern="1200" dirty="0">
            <a:latin typeface="DM Sans" pitchFamily="2" charset="0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+mj-lt"/>
            <a:buAutoNum type="arabicPeriod"/>
          </a:pPr>
          <a:r>
            <a:rPr lang="en-US" sz="2000" b="0" i="0" u="none" kern="1200" dirty="0">
              <a:latin typeface="DM Sans" pitchFamily="2" charset="0"/>
            </a:rPr>
            <a:t>By Customer Type</a:t>
          </a:r>
          <a:endParaRPr lang="en-PH" sz="2000" b="0" i="0" u="none" kern="1200" dirty="0">
            <a:latin typeface="DM Sans" pitchFamily="2" charset="0"/>
          </a:endParaRPr>
        </a:p>
      </dsp:txBody>
      <dsp:txXfrm>
        <a:off x="12570097" y="2453303"/>
        <a:ext cx="3673680" cy="466924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02.12.2025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9310517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14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2065327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31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544491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11.png"/><Relationship Id="rId18" Type="http://schemas.openxmlformats.org/officeDocument/2006/relationships/image" Target="../media/image16.svg"/><Relationship Id="rId3" Type="http://schemas.openxmlformats.org/officeDocument/2006/relationships/image" Target="../media/image1.png"/><Relationship Id="rId21" Type="http://schemas.openxmlformats.org/officeDocument/2006/relationships/image" Target="../media/image19.svg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svg"/><Relationship Id="rId20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23" Type="http://schemas.openxmlformats.org/officeDocument/2006/relationships/image" Target="../media/image21.svg"/><Relationship Id="rId10" Type="http://schemas.openxmlformats.org/officeDocument/2006/relationships/image" Target="../media/image8.svg"/><Relationship Id="rId19" Type="http://schemas.openxmlformats.org/officeDocument/2006/relationships/image" Target="../media/image17.jpe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12.svg"/><Relationship Id="rId22" Type="http://schemas.openxmlformats.org/officeDocument/2006/relationships/image" Target="../media/image20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44.svg"/><Relationship Id="rId3" Type="http://schemas.openxmlformats.org/officeDocument/2006/relationships/image" Target="../media/image4.svg"/><Relationship Id="rId7" Type="http://schemas.openxmlformats.org/officeDocument/2006/relationships/image" Target="../media/image12.svg"/><Relationship Id="rId12" Type="http://schemas.openxmlformats.org/officeDocument/2006/relationships/image" Target="../media/image43.png"/><Relationship Id="rId2" Type="http://schemas.openxmlformats.org/officeDocument/2006/relationships/image" Target="../media/image3.png"/><Relationship Id="rId16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10.svg"/><Relationship Id="rId5" Type="http://schemas.openxmlformats.org/officeDocument/2006/relationships/image" Target="../media/image14.svg"/><Relationship Id="rId15" Type="http://schemas.openxmlformats.org/officeDocument/2006/relationships/image" Target="../media/image46.svg"/><Relationship Id="rId10" Type="http://schemas.openxmlformats.org/officeDocument/2006/relationships/image" Target="../media/image9.png"/><Relationship Id="rId4" Type="http://schemas.openxmlformats.org/officeDocument/2006/relationships/image" Target="../media/image13.png"/><Relationship Id="rId9" Type="http://schemas.openxmlformats.org/officeDocument/2006/relationships/image" Target="../media/image30.svg"/><Relationship Id="rId14" Type="http://schemas.openxmlformats.org/officeDocument/2006/relationships/image" Target="../media/image4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44.svg"/><Relationship Id="rId3" Type="http://schemas.openxmlformats.org/officeDocument/2006/relationships/image" Target="../media/image4.svg"/><Relationship Id="rId7" Type="http://schemas.openxmlformats.org/officeDocument/2006/relationships/image" Target="../media/image12.svg"/><Relationship Id="rId12" Type="http://schemas.openxmlformats.org/officeDocument/2006/relationships/image" Target="../media/image43.png"/><Relationship Id="rId2" Type="http://schemas.openxmlformats.org/officeDocument/2006/relationships/image" Target="../media/image3.png"/><Relationship Id="rId16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10.svg"/><Relationship Id="rId5" Type="http://schemas.openxmlformats.org/officeDocument/2006/relationships/image" Target="../media/image14.svg"/><Relationship Id="rId15" Type="http://schemas.openxmlformats.org/officeDocument/2006/relationships/image" Target="../media/image46.svg"/><Relationship Id="rId10" Type="http://schemas.openxmlformats.org/officeDocument/2006/relationships/image" Target="../media/image9.png"/><Relationship Id="rId4" Type="http://schemas.openxmlformats.org/officeDocument/2006/relationships/image" Target="../media/image13.png"/><Relationship Id="rId9" Type="http://schemas.openxmlformats.org/officeDocument/2006/relationships/image" Target="../media/image30.svg"/><Relationship Id="rId14" Type="http://schemas.openxmlformats.org/officeDocument/2006/relationships/image" Target="../media/image4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44.svg"/><Relationship Id="rId3" Type="http://schemas.openxmlformats.org/officeDocument/2006/relationships/image" Target="../media/image4.svg"/><Relationship Id="rId7" Type="http://schemas.openxmlformats.org/officeDocument/2006/relationships/image" Target="../media/image12.svg"/><Relationship Id="rId12" Type="http://schemas.openxmlformats.org/officeDocument/2006/relationships/image" Target="../media/image43.png"/><Relationship Id="rId17" Type="http://schemas.openxmlformats.org/officeDocument/2006/relationships/image" Target="../media/image57.png"/><Relationship Id="rId2" Type="http://schemas.openxmlformats.org/officeDocument/2006/relationships/image" Target="../media/image3.png"/><Relationship Id="rId16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10.svg"/><Relationship Id="rId5" Type="http://schemas.openxmlformats.org/officeDocument/2006/relationships/image" Target="../media/image14.svg"/><Relationship Id="rId15" Type="http://schemas.openxmlformats.org/officeDocument/2006/relationships/image" Target="../media/image46.svg"/><Relationship Id="rId10" Type="http://schemas.openxmlformats.org/officeDocument/2006/relationships/image" Target="../media/image9.png"/><Relationship Id="rId4" Type="http://schemas.openxmlformats.org/officeDocument/2006/relationships/image" Target="../media/image13.png"/><Relationship Id="rId9" Type="http://schemas.openxmlformats.org/officeDocument/2006/relationships/image" Target="../media/image30.svg"/><Relationship Id="rId14" Type="http://schemas.openxmlformats.org/officeDocument/2006/relationships/image" Target="../media/image4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44.svg"/><Relationship Id="rId3" Type="http://schemas.openxmlformats.org/officeDocument/2006/relationships/image" Target="../media/image4.svg"/><Relationship Id="rId7" Type="http://schemas.openxmlformats.org/officeDocument/2006/relationships/image" Target="../media/image12.svg"/><Relationship Id="rId12" Type="http://schemas.openxmlformats.org/officeDocument/2006/relationships/image" Target="../media/image43.png"/><Relationship Id="rId2" Type="http://schemas.openxmlformats.org/officeDocument/2006/relationships/image" Target="../media/image3.png"/><Relationship Id="rId16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10.svg"/><Relationship Id="rId5" Type="http://schemas.openxmlformats.org/officeDocument/2006/relationships/image" Target="../media/image14.svg"/><Relationship Id="rId15" Type="http://schemas.openxmlformats.org/officeDocument/2006/relationships/image" Target="../media/image46.svg"/><Relationship Id="rId10" Type="http://schemas.openxmlformats.org/officeDocument/2006/relationships/image" Target="../media/image9.png"/><Relationship Id="rId4" Type="http://schemas.openxmlformats.org/officeDocument/2006/relationships/image" Target="../media/image13.png"/><Relationship Id="rId9" Type="http://schemas.openxmlformats.org/officeDocument/2006/relationships/image" Target="../media/image30.svg"/><Relationship Id="rId14" Type="http://schemas.openxmlformats.org/officeDocument/2006/relationships/image" Target="../media/image4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43.png"/><Relationship Id="rId18" Type="http://schemas.openxmlformats.org/officeDocument/2006/relationships/image" Target="../media/image60.png"/><Relationship Id="rId3" Type="http://schemas.openxmlformats.org/officeDocument/2006/relationships/image" Target="../media/image3.png"/><Relationship Id="rId7" Type="http://schemas.openxmlformats.org/officeDocument/2006/relationships/image" Target="../media/image11.png"/><Relationship Id="rId12" Type="http://schemas.openxmlformats.org/officeDocument/2006/relationships/image" Target="../media/image10.svg"/><Relationship Id="rId17" Type="http://schemas.openxmlformats.org/officeDocument/2006/relationships/image" Target="../media/image59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46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svg"/><Relationship Id="rId11" Type="http://schemas.openxmlformats.org/officeDocument/2006/relationships/image" Target="../media/image9.png"/><Relationship Id="rId5" Type="http://schemas.openxmlformats.org/officeDocument/2006/relationships/image" Target="../media/image13.png"/><Relationship Id="rId15" Type="http://schemas.openxmlformats.org/officeDocument/2006/relationships/image" Target="../media/image45.png"/><Relationship Id="rId10" Type="http://schemas.openxmlformats.org/officeDocument/2006/relationships/image" Target="../media/image30.svg"/><Relationship Id="rId4" Type="http://schemas.openxmlformats.org/officeDocument/2006/relationships/image" Target="../media/image4.svg"/><Relationship Id="rId9" Type="http://schemas.openxmlformats.org/officeDocument/2006/relationships/image" Target="../media/image29.png"/><Relationship Id="rId14" Type="http://schemas.openxmlformats.org/officeDocument/2006/relationships/image" Target="../media/image44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44.svg"/><Relationship Id="rId18" Type="http://schemas.openxmlformats.org/officeDocument/2006/relationships/image" Target="../media/image62.png"/><Relationship Id="rId3" Type="http://schemas.openxmlformats.org/officeDocument/2006/relationships/image" Target="../media/image4.svg"/><Relationship Id="rId7" Type="http://schemas.openxmlformats.org/officeDocument/2006/relationships/image" Target="../media/image12.svg"/><Relationship Id="rId12" Type="http://schemas.openxmlformats.org/officeDocument/2006/relationships/image" Target="../media/image43.png"/><Relationship Id="rId17" Type="http://schemas.openxmlformats.org/officeDocument/2006/relationships/image" Target="../media/image61.png"/><Relationship Id="rId2" Type="http://schemas.openxmlformats.org/officeDocument/2006/relationships/image" Target="../media/image3.png"/><Relationship Id="rId16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10.svg"/><Relationship Id="rId5" Type="http://schemas.openxmlformats.org/officeDocument/2006/relationships/image" Target="../media/image14.svg"/><Relationship Id="rId15" Type="http://schemas.openxmlformats.org/officeDocument/2006/relationships/image" Target="../media/image46.svg"/><Relationship Id="rId10" Type="http://schemas.openxmlformats.org/officeDocument/2006/relationships/image" Target="../media/image9.png"/><Relationship Id="rId4" Type="http://schemas.openxmlformats.org/officeDocument/2006/relationships/image" Target="../media/image13.png"/><Relationship Id="rId9" Type="http://schemas.openxmlformats.org/officeDocument/2006/relationships/image" Target="../media/image30.svg"/><Relationship Id="rId14" Type="http://schemas.openxmlformats.org/officeDocument/2006/relationships/image" Target="../media/image4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44.svg"/><Relationship Id="rId3" Type="http://schemas.openxmlformats.org/officeDocument/2006/relationships/image" Target="../media/image4.svg"/><Relationship Id="rId7" Type="http://schemas.openxmlformats.org/officeDocument/2006/relationships/image" Target="../media/image12.svg"/><Relationship Id="rId12" Type="http://schemas.openxmlformats.org/officeDocument/2006/relationships/image" Target="../media/image43.png"/><Relationship Id="rId17" Type="http://schemas.openxmlformats.org/officeDocument/2006/relationships/image" Target="../media/image64.png"/><Relationship Id="rId2" Type="http://schemas.openxmlformats.org/officeDocument/2006/relationships/image" Target="../media/image3.png"/><Relationship Id="rId16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10.svg"/><Relationship Id="rId5" Type="http://schemas.openxmlformats.org/officeDocument/2006/relationships/image" Target="../media/image14.svg"/><Relationship Id="rId15" Type="http://schemas.openxmlformats.org/officeDocument/2006/relationships/image" Target="../media/image46.svg"/><Relationship Id="rId10" Type="http://schemas.openxmlformats.org/officeDocument/2006/relationships/image" Target="../media/image9.png"/><Relationship Id="rId4" Type="http://schemas.openxmlformats.org/officeDocument/2006/relationships/image" Target="../media/image13.png"/><Relationship Id="rId9" Type="http://schemas.openxmlformats.org/officeDocument/2006/relationships/image" Target="../media/image30.svg"/><Relationship Id="rId14" Type="http://schemas.openxmlformats.org/officeDocument/2006/relationships/image" Target="../media/image4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44.svg"/><Relationship Id="rId3" Type="http://schemas.openxmlformats.org/officeDocument/2006/relationships/image" Target="../media/image4.svg"/><Relationship Id="rId7" Type="http://schemas.openxmlformats.org/officeDocument/2006/relationships/image" Target="../media/image12.svg"/><Relationship Id="rId12" Type="http://schemas.openxmlformats.org/officeDocument/2006/relationships/image" Target="../media/image43.png"/><Relationship Id="rId17" Type="http://schemas.openxmlformats.org/officeDocument/2006/relationships/image" Target="../media/image66.png"/><Relationship Id="rId2" Type="http://schemas.openxmlformats.org/officeDocument/2006/relationships/image" Target="../media/image3.png"/><Relationship Id="rId16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10.svg"/><Relationship Id="rId5" Type="http://schemas.openxmlformats.org/officeDocument/2006/relationships/image" Target="../media/image14.svg"/><Relationship Id="rId15" Type="http://schemas.openxmlformats.org/officeDocument/2006/relationships/image" Target="../media/image46.svg"/><Relationship Id="rId10" Type="http://schemas.openxmlformats.org/officeDocument/2006/relationships/image" Target="../media/image9.png"/><Relationship Id="rId4" Type="http://schemas.openxmlformats.org/officeDocument/2006/relationships/image" Target="../media/image13.png"/><Relationship Id="rId9" Type="http://schemas.openxmlformats.org/officeDocument/2006/relationships/image" Target="../media/image30.svg"/><Relationship Id="rId14" Type="http://schemas.openxmlformats.org/officeDocument/2006/relationships/image" Target="../media/image4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44.svg"/><Relationship Id="rId3" Type="http://schemas.openxmlformats.org/officeDocument/2006/relationships/image" Target="../media/image4.svg"/><Relationship Id="rId7" Type="http://schemas.openxmlformats.org/officeDocument/2006/relationships/image" Target="../media/image12.svg"/><Relationship Id="rId12" Type="http://schemas.openxmlformats.org/officeDocument/2006/relationships/image" Target="../media/image43.png"/><Relationship Id="rId2" Type="http://schemas.openxmlformats.org/officeDocument/2006/relationships/image" Target="../media/image3.png"/><Relationship Id="rId16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10.svg"/><Relationship Id="rId5" Type="http://schemas.openxmlformats.org/officeDocument/2006/relationships/image" Target="../media/image14.svg"/><Relationship Id="rId15" Type="http://schemas.openxmlformats.org/officeDocument/2006/relationships/image" Target="../media/image46.svg"/><Relationship Id="rId10" Type="http://schemas.openxmlformats.org/officeDocument/2006/relationships/image" Target="../media/image9.png"/><Relationship Id="rId4" Type="http://schemas.openxmlformats.org/officeDocument/2006/relationships/image" Target="../media/image13.png"/><Relationship Id="rId9" Type="http://schemas.openxmlformats.org/officeDocument/2006/relationships/image" Target="../media/image30.svg"/><Relationship Id="rId14" Type="http://schemas.openxmlformats.org/officeDocument/2006/relationships/image" Target="../media/image4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44.svg"/><Relationship Id="rId3" Type="http://schemas.openxmlformats.org/officeDocument/2006/relationships/image" Target="../media/image4.svg"/><Relationship Id="rId7" Type="http://schemas.openxmlformats.org/officeDocument/2006/relationships/image" Target="../media/image12.svg"/><Relationship Id="rId12" Type="http://schemas.openxmlformats.org/officeDocument/2006/relationships/image" Target="../media/image43.png"/><Relationship Id="rId17" Type="http://schemas.openxmlformats.org/officeDocument/2006/relationships/image" Target="../media/image69.png"/><Relationship Id="rId2" Type="http://schemas.openxmlformats.org/officeDocument/2006/relationships/image" Target="../media/image3.png"/><Relationship Id="rId16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10.svg"/><Relationship Id="rId5" Type="http://schemas.openxmlformats.org/officeDocument/2006/relationships/image" Target="../media/image14.svg"/><Relationship Id="rId15" Type="http://schemas.openxmlformats.org/officeDocument/2006/relationships/image" Target="../media/image46.svg"/><Relationship Id="rId10" Type="http://schemas.openxmlformats.org/officeDocument/2006/relationships/image" Target="../media/image9.png"/><Relationship Id="rId4" Type="http://schemas.openxmlformats.org/officeDocument/2006/relationships/image" Target="../media/image13.png"/><Relationship Id="rId9" Type="http://schemas.openxmlformats.org/officeDocument/2006/relationships/image" Target="../media/image30.svg"/><Relationship Id="rId14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2.svg"/><Relationship Id="rId18" Type="http://schemas.openxmlformats.org/officeDocument/2006/relationships/image" Target="../media/image26.sv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12" Type="http://schemas.openxmlformats.org/officeDocument/2006/relationships/image" Target="../media/image1.png"/><Relationship Id="rId17" Type="http://schemas.openxmlformats.org/officeDocument/2006/relationships/image" Target="../media/image25.png"/><Relationship Id="rId2" Type="http://schemas.openxmlformats.org/officeDocument/2006/relationships/image" Target="../media/image3.png"/><Relationship Id="rId16" Type="http://schemas.openxmlformats.org/officeDocument/2006/relationships/image" Target="../media/image24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4.svg"/><Relationship Id="rId5" Type="http://schemas.openxmlformats.org/officeDocument/2006/relationships/image" Target="../media/image6.svg"/><Relationship Id="rId15" Type="http://schemas.openxmlformats.org/officeDocument/2006/relationships/image" Target="../media/image23.png"/><Relationship Id="rId10" Type="http://schemas.openxmlformats.org/officeDocument/2006/relationships/image" Target="../media/image13.png"/><Relationship Id="rId4" Type="http://schemas.openxmlformats.org/officeDocument/2006/relationships/image" Target="../media/image5.png"/><Relationship Id="rId9" Type="http://schemas.openxmlformats.org/officeDocument/2006/relationships/image" Target="../media/image12.svg"/><Relationship Id="rId14" Type="http://schemas.openxmlformats.org/officeDocument/2006/relationships/image" Target="../media/image22.jpe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44.svg"/><Relationship Id="rId3" Type="http://schemas.openxmlformats.org/officeDocument/2006/relationships/image" Target="../media/image4.svg"/><Relationship Id="rId7" Type="http://schemas.openxmlformats.org/officeDocument/2006/relationships/image" Target="../media/image12.svg"/><Relationship Id="rId12" Type="http://schemas.openxmlformats.org/officeDocument/2006/relationships/image" Target="../media/image43.png"/><Relationship Id="rId17" Type="http://schemas.openxmlformats.org/officeDocument/2006/relationships/image" Target="../media/image71.png"/><Relationship Id="rId2" Type="http://schemas.openxmlformats.org/officeDocument/2006/relationships/image" Target="../media/image3.png"/><Relationship Id="rId16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10.svg"/><Relationship Id="rId5" Type="http://schemas.openxmlformats.org/officeDocument/2006/relationships/image" Target="../media/image14.svg"/><Relationship Id="rId15" Type="http://schemas.openxmlformats.org/officeDocument/2006/relationships/image" Target="../media/image46.svg"/><Relationship Id="rId10" Type="http://schemas.openxmlformats.org/officeDocument/2006/relationships/image" Target="../media/image9.png"/><Relationship Id="rId4" Type="http://schemas.openxmlformats.org/officeDocument/2006/relationships/image" Target="../media/image13.png"/><Relationship Id="rId9" Type="http://schemas.openxmlformats.org/officeDocument/2006/relationships/image" Target="../media/image30.svg"/><Relationship Id="rId14" Type="http://schemas.openxmlformats.org/officeDocument/2006/relationships/image" Target="../media/image4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44.svg"/><Relationship Id="rId3" Type="http://schemas.openxmlformats.org/officeDocument/2006/relationships/image" Target="../media/image4.svg"/><Relationship Id="rId7" Type="http://schemas.openxmlformats.org/officeDocument/2006/relationships/image" Target="../media/image12.svg"/><Relationship Id="rId12" Type="http://schemas.openxmlformats.org/officeDocument/2006/relationships/image" Target="../media/image43.png"/><Relationship Id="rId17" Type="http://schemas.openxmlformats.org/officeDocument/2006/relationships/image" Target="../media/image73.png"/><Relationship Id="rId2" Type="http://schemas.openxmlformats.org/officeDocument/2006/relationships/image" Target="../media/image3.png"/><Relationship Id="rId16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10.svg"/><Relationship Id="rId5" Type="http://schemas.openxmlformats.org/officeDocument/2006/relationships/image" Target="../media/image14.svg"/><Relationship Id="rId15" Type="http://schemas.openxmlformats.org/officeDocument/2006/relationships/image" Target="../media/image46.svg"/><Relationship Id="rId10" Type="http://schemas.openxmlformats.org/officeDocument/2006/relationships/image" Target="../media/image9.png"/><Relationship Id="rId4" Type="http://schemas.openxmlformats.org/officeDocument/2006/relationships/image" Target="../media/image13.png"/><Relationship Id="rId9" Type="http://schemas.openxmlformats.org/officeDocument/2006/relationships/image" Target="../media/image30.svg"/><Relationship Id="rId14" Type="http://schemas.openxmlformats.org/officeDocument/2006/relationships/image" Target="../media/image4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44.svg"/><Relationship Id="rId3" Type="http://schemas.openxmlformats.org/officeDocument/2006/relationships/image" Target="../media/image4.svg"/><Relationship Id="rId7" Type="http://schemas.openxmlformats.org/officeDocument/2006/relationships/image" Target="../media/image12.svg"/><Relationship Id="rId12" Type="http://schemas.openxmlformats.org/officeDocument/2006/relationships/image" Target="../media/image43.png"/><Relationship Id="rId17" Type="http://schemas.openxmlformats.org/officeDocument/2006/relationships/image" Target="../media/image75.png"/><Relationship Id="rId2" Type="http://schemas.openxmlformats.org/officeDocument/2006/relationships/image" Target="../media/image3.png"/><Relationship Id="rId16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10.svg"/><Relationship Id="rId5" Type="http://schemas.openxmlformats.org/officeDocument/2006/relationships/image" Target="../media/image14.svg"/><Relationship Id="rId15" Type="http://schemas.openxmlformats.org/officeDocument/2006/relationships/image" Target="../media/image46.svg"/><Relationship Id="rId10" Type="http://schemas.openxmlformats.org/officeDocument/2006/relationships/image" Target="../media/image9.png"/><Relationship Id="rId4" Type="http://schemas.openxmlformats.org/officeDocument/2006/relationships/image" Target="../media/image13.png"/><Relationship Id="rId9" Type="http://schemas.openxmlformats.org/officeDocument/2006/relationships/image" Target="../media/image30.svg"/><Relationship Id="rId14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44.svg"/><Relationship Id="rId3" Type="http://schemas.openxmlformats.org/officeDocument/2006/relationships/image" Target="../media/image4.svg"/><Relationship Id="rId7" Type="http://schemas.openxmlformats.org/officeDocument/2006/relationships/image" Target="../media/image12.svg"/><Relationship Id="rId12" Type="http://schemas.openxmlformats.org/officeDocument/2006/relationships/image" Target="../media/image43.png"/><Relationship Id="rId2" Type="http://schemas.openxmlformats.org/officeDocument/2006/relationships/image" Target="../media/image3.png"/><Relationship Id="rId16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10.svg"/><Relationship Id="rId5" Type="http://schemas.openxmlformats.org/officeDocument/2006/relationships/image" Target="../media/image14.svg"/><Relationship Id="rId15" Type="http://schemas.openxmlformats.org/officeDocument/2006/relationships/image" Target="../media/image46.svg"/><Relationship Id="rId10" Type="http://schemas.openxmlformats.org/officeDocument/2006/relationships/image" Target="../media/image9.png"/><Relationship Id="rId4" Type="http://schemas.openxmlformats.org/officeDocument/2006/relationships/image" Target="../media/image13.png"/><Relationship Id="rId9" Type="http://schemas.openxmlformats.org/officeDocument/2006/relationships/image" Target="../media/image30.svg"/><Relationship Id="rId14" Type="http://schemas.openxmlformats.org/officeDocument/2006/relationships/image" Target="../media/image4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44.svg"/><Relationship Id="rId3" Type="http://schemas.openxmlformats.org/officeDocument/2006/relationships/image" Target="../media/image4.svg"/><Relationship Id="rId7" Type="http://schemas.openxmlformats.org/officeDocument/2006/relationships/image" Target="../media/image12.svg"/><Relationship Id="rId12" Type="http://schemas.openxmlformats.org/officeDocument/2006/relationships/image" Target="../media/image43.png"/><Relationship Id="rId17" Type="http://schemas.openxmlformats.org/officeDocument/2006/relationships/image" Target="../media/image78.png"/><Relationship Id="rId2" Type="http://schemas.openxmlformats.org/officeDocument/2006/relationships/image" Target="../media/image3.png"/><Relationship Id="rId16" Type="http://schemas.openxmlformats.org/officeDocument/2006/relationships/image" Target="../media/image7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10.svg"/><Relationship Id="rId5" Type="http://schemas.openxmlformats.org/officeDocument/2006/relationships/image" Target="../media/image14.svg"/><Relationship Id="rId15" Type="http://schemas.openxmlformats.org/officeDocument/2006/relationships/image" Target="../media/image46.svg"/><Relationship Id="rId10" Type="http://schemas.openxmlformats.org/officeDocument/2006/relationships/image" Target="../media/image9.png"/><Relationship Id="rId4" Type="http://schemas.openxmlformats.org/officeDocument/2006/relationships/image" Target="../media/image13.png"/><Relationship Id="rId9" Type="http://schemas.openxmlformats.org/officeDocument/2006/relationships/image" Target="../media/image30.svg"/><Relationship Id="rId14" Type="http://schemas.openxmlformats.org/officeDocument/2006/relationships/image" Target="../media/image45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44.svg"/><Relationship Id="rId3" Type="http://schemas.openxmlformats.org/officeDocument/2006/relationships/image" Target="../media/image4.svg"/><Relationship Id="rId7" Type="http://schemas.openxmlformats.org/officeDocument/2006/relationships/image" Target="../media/image12.svg"/><Relationship Id="rId12" Type="http://schemas.openxmlformats.org/officeDocument/2006/relationships/image" Target="../media/image43.png"/><Relationship Id="rId17" Type="http://schemas.openxmlformats.org/officeDocument/2006/relationships/image" Target="../media/image80.png"/><Relationship Id="rId2" Type="http://schemas.openxmlformats.org/officeDocument/2006/relationships/image" Target="../media/image3.png"/><Relationship Id="rId16" Type="http://schemas.openxmlformats.org/officeDocument/2006/relationships/image" Target="../media/image7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10.svg"/><Relationship Id="rId5" Type="http://schemas.openxmlformats.org/officeDocument/2006/relationships/image" Target="../media/image14.svg"/><Relationship Id="rId15" Type="http://schemas.openxmlformats.org/officeDocument/2006/relationships/image" Target="../media/image46.svg"/><Relationship Id="rId10" Type="http://schemas.openxmlformats.org/officeDocument/2006/relationships/image" Target="../media/image9.png"/><Relationship Id="rId4" Type="http://schemas.openxmlformats.org/officeDocument/2006/relationships/image" Target="../media/image13.png"/><Relationship Id="rId9" Type="http://schemas.openxmlformats.org/officeDocument/2006/relationships/image" Target="../media/image30.svg"/><Relationship Id="rId14" Type="http://schemas.openxmlformats.org/officeDocument/2006/relationships/image" Target="../media/image45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44.svg"/><Relationship Id="rId3" Type="http://schemas.openxmlformats.org/officeDocument/2006/relationships/image" Target="../media/image4.svg"/><Relationship Id="rId7" Type="http://schemas.openxmlformats.org/officeDocument/2006/relationships/image" Target="../media/image12.svg"/><Relationship Id="rId12" Type="http://schemas.openxmlformats.org/officeDocument/2006/relationships/image" Target="../media/image43.png"/><Relationship Id="rId17" Type="http://schemas.openxmlformats.org/officeDocument/2006/relationships/image" Target="../media/image82.png"/><Relationship Id="rId2" Type="http://schemas.openxmlformats.org/officeDocument/2006/relationships/image" Target="../media/image3.png"/><Relationship Id="rId16" Type="http://schemas.openxmlformats.org/officeDocument/2006/relationships/image" Target="../media/image8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10.svg"/><Relationship Id="rId5" Type="http://schemas.openxmlformats.org/officeDocument/2006/relationships/image" Target="../media/image14.svg"/><Relationship Id="rId15" Type="http://schemas.openxmlformats.org/officeDocument/2006/relationships/image" Target="../media/image46.svg"/><Relationship Id="rId10" Type="http://schemas.openxmlformats.org/officeDocument/2006/relationships/image" Target="../media/image9.png"/><Relationship Id="rId4" Type="http://schemas.openxmlformats.org/officeDocument/2006/relationships/image" Target="../media/image13.png"/><Relationship Id="rId9" Type="http://schemas.openxmlformats.org/officeDocument/2006/relationships/image" Target="../media/image30.svg"/><Relationship Id="rId14" Type="http://schemas.openxmlformats.org/officeDocument/2006/relationships/image" Target="../media/image45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44.svg"/><Relationship Id="rId3" Type="http://schemas.openxmlformats.org/officeDocument/2006/relationships/image" Target="../media/image4.svg"/><Relationship Id="rId7" Type="http://schemas.openxmlformats.org/officeDocument/2006/relationships/image" Target="../media/image12.svg"/><Relationship Id="rId12" Type="http://schemas.openxmlformats.org/officeDocument/2006/relationships/image" Target="../media/image43.png"/><Relationship Id="rId17" Type="http://schemas.openxmlformats.org/officeDocument/2006/relationships/image" Target="../media/image84.png"/><Relationship Id="rId2" Type="http://schemas.openxmlformats.org/officeDocument/2006/relationships/image" Target="../media/image3.png"/><Relationship Id="rId16" Type="http://schemas.openxmlformats.org/officeDocument/2006/relationships/image" Target="../media/image8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10.svg"/><Relationship Id="rId5" Type="http://schemas.openxmlformats.org/officeDocument/2006/relationships/image" Target="../media/image14.svg"/><Relationship Id="rId15" Type="http://schemas.openxmlformats.org/officeDocument/2006/relationships/image" Target="../media/image46.svg"/><Relationship Id="rId10" Type="http://schemas.openxmlformats.org/officeDocument/2006/relationships/image" Target="../media/image9.png"/><Relationship Id="rId4" Type="http://schemas.openxmlformats.org/officeDocument/2006/relationships/image" Target="../media/image13.png"/><Relationship Id="rId9" Type="http://schemas.openxmlformats.org/officeDocument/2006/relationships/image" Target="../media/image30.svg"/><Relationship Id="rId14" Type="http://schemas.openxmlformats.org/officeDocument/2006/relationships/image" Target="../media/image45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44.svg"/><Relationship Id="rId3" Type="http://schemas.openxmlformats.org/officeDocument/2006/relationships/image" Target="../media/image4.svg"/><Relationship Id="rId7" Type="http://schemas.openxmlformats.org/officeDocument/2006/relationships/image" Target="../media/image12.svg"/><Relationship Id="rId12" Type="http://schemas.openxmlformats.org/officeDocument/2006/relationships/image" Target="../media/image43.png"/><Relationship Id="rId17" Type="http://schemas.openxmlformats.org/officeDocument/2006/relationships/image" Target="../media/image86.png"/><Relationship Id="rId2" Type="http://schemas.openxmlformats.org/officeDocument/2006/relationships/image" Target="../media/image3.png"/><Relationship Id="rId16" Type="http://schemas.openxmlformats.org/officeDocument/2006/relationships/image" Target="../media/image8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10.svg"/><Relationship Id="rId5" Type="http://schemas.openxmlformats.org/officeDocument/2006/relationships/image" Target="../media/image14.svg"/><Relationship Id="rId15" Type="http://schemas.openxmlformats.org/officeDocument/2006/relationships/image" Target="../media/image46.svg"/><Relationship Id="rId10" Type="http://schemas.openxmlformats.org/officeDocument/2006/relationships/image" Target="../media/image9.png"/><Relationship Id="rId4" Type="http://schemas.openxmlformats.org/officeDocument/2006/relationships/image" Target="../media/image13.png"/><Relationship Id="rId9" Type="http://schemas.openxmlformats.org/officeDocument/2006/relationships/image" Target="../media/image30.svg"/><Relationship Id="rId14" Type="http://schemas.openxmlformats.org/officeDocument/2006/relationships/image" Target="../media/image45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44.svg"/><Relationship Id="rId3" Type="http://schemas.openxmlformats.org/officeDocument/2006/relationships/image" Target="../media/image4.svg"/><Relationship Id="rId7" Type="http://schemas.openxmlformats.org/officeDocument/2006/relationships/image" Target="../media/image12.svg"/><Relationship Id="rId12" Type="http://schemas.openxmlformats.org/officeDocument/2006/relationships/image" Target="../media/image43.png"/><Relationship Id="rId17" Type="http://schemas.openxmlformats.org/officeDocument/2006/relationships/image" Target="../media/image88.png"/><Relationship Id="rId2" Type="http://schemas.openxmlformats.org/officeDocument/2006/relationships/image" Target="../media/image3.png"/><Relationship Id="rId16" Type="http://schemas.openxmlformats.org/officeDocument/2006/relationships/image" Target="../media/image8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10.svg"/><Relationship Id="rId5" Type="http://schemas.openxmlformats.org/officeDocument/2006/relationships/image" Target="../media/image14.svg"/><Relationship Id="rId15" Type="http://schemas.openxmlformats.org/officeDocument/2006/relationships/image" Target="../media/image46.svg"/><Relationship Id="rId10" Type="http://schemas.openxmlformats.org/officeDocument/2006/relationships/image" Target="../media/image9.png"/><Relationship Id="rId4" Type="http://schemas.openxmlformats.org/officeDocument/2006/relationships/image" Target="../media/image13.png"/><Relationship Id="rId9" Type="http://schemas.openxmlformats.org/officeDocument/2006/relationships/image" Target="../media/image30.svg"/><Relationship Id="rId14" Type="http://schemas.openxmlformats.org/officeDocument/2006/relationships/image" Target="../media/image4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34.svg"/><Relationship Id="rId3" Type="http://schemas.openxmlformats.org/officeDocument/2006/relationships/image" Target="../media/image28.svg"/><Relationship Id="rId7" Type="http://schemas.openxmlformats.org/officeDocument/2006/relationships/image" Target="../media/image30.svg"/><Relationship Id="rId12" Type="http://schemas.openxmlformats.org/officeDocument/2006/relationships/image" Target="../media/image33.png"/><Relationship Id="rId2" Type="http://schemas.openxmlformats.org/officeDocument/2006/relationships/image" Target="../media/image27.png"/><Relationship Id="rId16" Type="http://schemas.openxmlformats.org/officeDocument/2006/relationships/image" Target="../media/image3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11" Type="http://schemas.openxmlformats.org/officeDocument/2006/relationships/image" Target="../media/image32.svg"/><Relationship Id="rId5" Type="http://schemas.openxmlformats.org/officeDocument/2006/relationships/image" Target="../media/image12.svg"/><Relationship Id="rId15" Type="http://schemas.openxmlformats.org/officeDocument/2006/relationships/image" Target="../media/image10.svg"/><Relationship Id="rId10" Type="http://schemas.openxmlformats.org/officeDocument/2006/relationships/image" Target="../media/image31.png"/><Relationship Id="rId4" Type="http://schemas.openxmlformats.org/officeDocument/2006/relationships/image" Target="../media/image11.png"/><Relationship Id="rId9" Type="http://schemas.openxmlformats.org/officeDocument/2006/relationships/image" Target="../media/image14.svg"/><Relationship Id="rId1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13" Type="http://schemas.openxmlformats.org/officeDocument/2006/relationships/image" Target="../media/image14.svg"/><Relationship Id="rId18" Type="http://schemas.openxmlformats.org/officeDocument/2006/relationships/image" Target="../media/image11.png"/><Relationship Id="rId26" Type="http://schemas.openxmlformats.org/officeDocument/2006/relationships/image" Target="../media/image103.png"/><Relationship Id="rId3" Type="http://schemas.openxmlformats.org/officeDocument/2006/relationships/image" Target="../media/image90.svg"/><Relationship Id="rId21" Type="http://schemas.openxmlformats.org/officeDocument/2006/relationships/image" Target="../media/image98.svg"/><Relationship Id="rId7" Type="http://schemas.openxmlformats.org/officeDocument/2006/relationships/image" Target="../media/image94.svg"/><Relationship Id="rId12" Type="http://schemas.openxmlformats.org/officeDocument/2006/relationships/image" Target="../media/image13.png"/><Relationship Id="rId17" Type="http://schemas.openxmlformats.org/officeDocument/2006/relationships/image" Target="../media/image10.svg"/><Relationship Id="rId25" Type="http://schemas.openxmlformats.org/officeDocument/2006/relationships/image" Target="../media/image102.svg"/><Relationship Id="rId2" Type="http://schemas.openxmlformats.org/officeDocument/2006/relationships/image" Target="../media/image89.png"/><Relationship Id="rId16" Type="http://schemas.openxmlformats.org/officeDocument/2006/relationships/image" Target="../media/image9.png"/><Relationship Id="rId20" Type="http://schemas.openxmlformats.org/officeDocument/2006/relationships/image" Target="../media/image9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3.png"/><Relationship Id="rId11" Type="http://schemas.openxmlformats.org/officeDocument/2006/relationships/image" Target="../media/image4.svg"/><Relationship Id="rId24" Type="http://schemas.openxmlformats.org/officeDocument/2006/relationships/image" Target="../media/image101.png"/><Relationship Id="rId5" Type="http://schemas.openxmlformats.org/officeDocument/2006/relationships/image" Target="../media/image92.svg"/><Relationship Id="rId15" Type="http://schemas.openxmlformats.org/officeDocument/2006/relationships/image" Target="../media/image30.svg"/><Relationship Id="rId23" Type="http://schemas.openxmlformats.org/officeDocument/2006/relationships/image" Target="../media/image100.svg"/><Relationship Id="rId10" Type="http://schemas.openxmlformats.org/officeDocument/2006/relationships/image" Target="../media/image3.png"/><Relationship Id="rId19" Type="http://schemas.openxmlformats.org/officeDocument/2006/relationships/image" Target="../media/image12.svg"/><Relationship Id="rId4" Type="http://schemas.openxmlformats.org/officeDocument/2006/relationships/image" Target="../media/image91.png"/><Relationship Id="rId9" Type="http://schemas.openxmlformats.org/officeDocument/2006/relationships/image" Target="../media/image96.svg"/><Relationship Id="rId14" Type="http://schemas.openxmlformats.org/officeDocument/2006/relationships/image" Target="../media/image29.png"/><Relationship Id="rId22" Type="http://schemas.openxmlformats.org/officeDocument/2006/relationships/image" Target="../media/image99.png"/><Relationship Id="rId27" Type="http://schemas.openxmlformats.org/officeDocument/2006/relationships/image" Target="../media/image104.sv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svg"/><Relationship Id="rId13" Type="http://schemas.openxmlformats.org/officeDocument/2006/relationships/image" Target="../media/image13.png"/><Relationship Id="rId18" Type="http://schemas.openxmlformats.org/officeDocument/2006/relationships/image" Target="../media/image10.svg"/><Relationship Id="rId26" Type="http://schemas.openxmlformats.org/officeDocument/2006/relationships/image" Target="../media/image110.svg"/><Relationship Id="rId3" Type="http://schemas.openxmlformats.org/officeDocument/2006/relationships/image" Target="../media/image89.png"/><Relationship Id="rId21" Type="http://schemas.openxmlformats.org/officeDocument/2006/relationships/image" Target="../media/image105.png"/><Relationship Id="rId7" Type="http://schemas.openxmlformats.org/officeDocument/2006/relationships/image" Target="../media/image93.png"/><Relationship Id="rId12" Type="http://schemas.openxmlformats.org/officeDocument/2006/relationships/image" Target="../media/image4.svg"/><Relationship Id="rId17" Type="http://schemas.openxmlformats.org/officeDocument/2006/relationships/image" Target="../media/image9.png"/><Relationship Id="rId25" Type="http://schemas.openxmlformats.org/officeDocument/2006/relationships/image" Target="../media/image109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30.svg"/><Relationship Id="rId20" Type="http://schemas.openxmlformats.org/officeDocument/2006/relationships/image" Target="../media/image12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2.svg"/><Relationship Id="rId11" Type="http://schemas.openxmlformats.org/officeDocument/2006/relationships/image" Target="../media/image3.png"/><Relationship Id="rId24" Type="http://schemas.openxmlformats.org/officeDocument/2006/relationships/image" Target="../media/image108.svg"/><Relationship Id="rId5" Type="http://schemas.openxmlformats.org/officeDocument/2006/relationships/image" Target="../media/image91.png"/><Relationship Id="rId15" Type="http://schemas.openxmlformats.org/officeDocument/2006/relationships/image" Target="../media/image29.png"/><Relationship Id="rId23" Type="http://schemas.openxmlformats.org/officeDocument/2006/relationships/image" Target="../media/image107.png"/><Relationship Id="rId10" Type="http://schemas.openxmlformats.org/officeDocument/2006/relationships/image" Target="../media/image96.svg"/><Relationship Id="rId19" Type="http://schemas.openxmlformats.org/officeDocument/2006/relationships/image" Target="../media/image11.png"/><Relationship Id="rId4" Type="http://schemas.openxmlformats.org/officeDocument/2006/relationships/image" Target="../media/image90.svg"/><Relationship Id="rId9" Type="http://schemas.openxmlformats.org/officeDocument/2006/relationships/image" Target="../media/image95.png"/><Relationship Id="rId14" Type="http://schemas.openxmlformats.org/officeDocument/2006/relationships/image" Target="../media/image14.svg"/><Relationship Id="rId22" Type="http://schemas.openxmlformats.org/officeDocument/2006/relationships/image" Target="../media/image106.svg"/><Relationship Id="rId27" Type="http://schemas.openxmlformats.org/officeDocument/2006/relationships/image" Target="../media/image111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4.svg"/><Relationship Id="rId3" Type="http://schemas.openxmlformats.org/officeDocument/2006/relationships/image" Target="../media/image10.svg"/><Relationship Id="rId7" Type="http://schemas.openxmlformats.org/officeDocument/2006/relationships/image" Target="../media/image12.svg"/><Relationship Id="rId12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113.svg"/><Relationship Id="rId5" Type="http://schemas.openxmlformats.org/officeDocument/2006/relationships/image" Target="../media/image96.svg"/><Relationship Id="rId15" Type="http://schemas.openxmlformats.org/officeDocument/2006/relationships/image" Target="../media/image114.png"/><Relationship Id="rId10" Type="http://schemas.openxmlformats.org/officeDocument/2006/relationships/image" Target="../media/image112.png"/><Relationship Id="rId4" Type="http://schemas.openxmlformats.org/officeDocument/2006/relationships/image" Target="../media/image95.png"/><Relationship Id="rId9" Type="http://schemas.openxmlformats.org/officeDocument/2006/relationships/image" Target="../media/image6.svg"/><Relationship Id="rId14" Type="http://schemas.openxmlformats.org/officeDocument/2006/relationships/hyperlink" Target="https://www.kaggle.com/datasets/teejmahal20/airline-passenger-satisfaction" TargetMode="Externa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2.svg"/><Relationship Id="rId18" Type="http://schemas.openxmlformats.org/officeDocument/2006/relationships/image" Target="../media/image26.sv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12" Type="http://schemas.openxmlformats.org/officeDocument/2006/relationships/image" Target="../media/image1.png"/><Relationship Id="rId17" Type="http://schemas.openxmlformats.org/officeDocument/2006/relationships/image" Target="../media/image25.png"/><Relationship Id="rId2" Type="http://schemas.openxmlformats.org/officeDocument/2006/relationships/image" Target="../media/image3.png"/><Relationship Id="rId16" Type="http://schemas.openxmlformats.org/officeDocument/2006/relationships/image" Target="../media/image24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4.svg"/><Relationship Id="rId5" Type="http://schemas.openxmlformats.org/officeDocument/2006/relationships/image" Target="../media/image6.svg"/><Relationship Id="rId15" Type="http://schemas.openxmlformats.org/officeDocument/2006/relationships/image" Target="../media/image23.png"/><Relationship Id="rId10" Type="http://schemas.openxmlformats.org/officeDocument/2006/relationships/image" Target="../media/image13.png"/><Relationship Id="rId4" Type="http://schemas.openxmlformats.org/officeDocument/2006/relationships/image" Target="../media/image5.png"/><Relationship Id="rId9" Type="http://schemas.openxmlformats.org/officeDocument/2006/relationships/image" Target="../media/image12.svg"/><Relationship Id="rId14" Type="http://schemas.openxmlformats.org/officeDocument/2006/relationships/image" Target="../media/image22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13" Type="http://schemas.openxmlformats.org/officeDocument/2006/relationships/image" Target="../media/image36.png"/><Relationship Id="rId18" Type="http://schemas.openxmlformats.org/officeDocument/2006/relationships/image" Target="../media/image39.png"/><Relationship Id="rId3" Type="http://schemas.openxmlformats.org/officeDocument/2006/relationships/image" Target="../media/image3.png"/><Relationship Id="rId21" Type="http://schemas.openxmlformats.org/officeDocument/2006/relationships/image" Target="../media/image42.png"/><Relationship Id="rId7" Type="http://schemas.openxmlformats.org/officeDocument/2006/relationships/image" Target="../media/image1.png"/><Relationship Id="rId12" Type="http://schemas.openxmlformats.org/officeDocument/2006/relationships/image" Target="../media/image6.svg"/><Relationship Id="rId17" Type="http://schemas.openxmlformats.org/officeDocument/2006/relationships/image" Target="../media/image10.sv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9.png"/><Relationship Id="rId20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svg"/><Relationship Id="rId11" Type="http://schemas.openxmlformats.org/officeDocument/2006/relationships/image" Target="../media/image5.png"/><Relationship Id="rId5" Type="http://schemas.openxmlformats.org/officeDocument/2006/relationships/image" Target="../media/image13.png"/><Relationship Id="rId15" Type="http://schemas.openxmlformats.org/officeDocument/2006/relationships/image" Target="../media/image38.jpeg"/><Relationship Id="rId10" Type="http://schemas.openxmlformats.org/officeDocument/2006/relationships/image" Target="../media/image12.svg"/><Relationship Id="rId19" Type="http://schemas.openxmlformats.org/officeDocument/2006/relationships/image" Target="../media/image40.png"/><Relationship Id="rId4" Type="http://schemas.openxmlformats.org/officeDocument/2006/relationships/image" Target="../media/image4.svg"/><Relationship Id="rId9" Type="http://schemas.openxmlformats.org/officeDocument/2006/relationships/image" Target="../media/image11.png"/><Relationship Id="rId14" Type="http://schemas.openxmlformats.org/officeDocument/2006/relationships/image" Target="../media/image37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10.svg"/><Relationship Id="rId18" Type="http://schemas.openxmlformats.org/officeDocument/2006/relationships/image" Target="../media/image47.png"/><Relationship Id="rId3" Type="http://schemas.openxmlformats.org/officeDocument/2006/relationships/image" Target="../media/image4.svg"/><Relationship Id="rId7" Type="http://schemas.openxmlformats.org/officeDocument/2006/relationships/image" Target="../media/image12.svg"/><Relationship Id="rId12" Type="http://schemas.openxmlformats.org/officeDocument/2006/relationships/image" Target="../media/image9.png"/><Relationship Id="rId17" Type="http://schemas.openxmlformats.org/officeDocument/2006/relationships/image" Target="../media/image46.svg"/><Relationship Id="rId2" Type="http://schemas.openxmlformats.org/officeDocument/2006/relationships/image" Target="../media/image3.png"/><Relationship Id="rId16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30.svg"/><Relationship Id="rId5" Type="http://schemas.openxmlformats.org/officeDocument/2006/relationships/image" Target="../media/image14.svg"/><Relationship Id="rId15" Type="http://schemas.openxmlformats.org/officeDocument/2006/relationships/image" Target="../media/image44.svg"/><Relationship Id="rId10" Type="http://schemas.openxmlformats.org/officeDocument/2006/relationships/image" Target="../media/image29.png"/><Relationship Id="rId4" Type="http://schemas.openxmlformats.org/officeDocument/2006/relationships/image" Target="../media/image13.png"/><Relationship Id="rId9" Type="http://schemas.openxmlformats.org/officeDocument/2006/relationships/image" Target="../media/image32.svg"/><Relationship Id="rId14" Type="http://schemas.openxmlformats.org/officeDocument/2006/relationships/image" Target="../media/image4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44.svg"/><Relationship Id="rId18" Type="http://schemas.openxmlformats.org/officeDocument/2006/relationships/diagramQuickStyle" Target="../diagrams/quickStyle1.xml"/><Relationship Id="rId3" Type="http://schemas.openxmlformats.org/officeDocument/2006/relationships/image" Target="../media/image4.svg"/><Relationship Id="rId7" Type="http://schemas.openxmlformats.org/officeDocument/2006/relationships/image" Target="../media/image12.svg"/><Relationship Id="rId12" Type="http://schemas.openxmlformats.org/officeDocument/2006/relationships/image" Target="../media/image43.png"/><Relationship Id="rId17" Type="http://schemas.openxmlformats.org/officeDocument/2006/relationships/diagramLayout" Target="../diagrams/layout1.xml"/><Relationship Id="rId2" Type="http://schemas.openxmlformats.org/officeDocument/2006/relationships/image" Target="../media/image3.png"/><Relationship Id="rId16" Type="http://schemas.openxmlformats.org/officeDocument/2006/relationships/diagramData" Target="../diagrams/data1.xml"/><Relationship Id="rId20" Type="http://schemas.microsoft.com/office/2007/relationships/diagramDrawing" Target="../diagrams/drawing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10.svg"/><Relationship Id="rId5" Type="http://schemas.openxmlformats.org/officeDocument/2006/relationships/image" Target="../media/image14.svg"/><Relationship Id="rId15" Type="http://schemas.openxmlformats.org/officeDocument/2006/relationships/image" Target="../media/image46.svg"/><Relationship Id="rId10" Type="http://schemas.openxmlformats.org/officeDocument/2006/relationships/image" Target="../media/image9.png"/><Relationship Id="rId19" Type="http://schemas.openxmlformats.org/officeDocument/2006/relationships/diagramColors" Target="../diagrams/colors1.xml"/><Relationship Id="rId4" Type="http://schemas.openxmlformats.org/officeDocument/2006/relationships/image" Target="../media/image13.png"/><Relationship Id="rId9" Type="http://schemas.openxmlformats.org/officeDocument/2006/relationships/image" Target="../media/image30.svg"/><Relationship Id="rId14" Type="http://schemas.openxmlformats.org/officeDocument/2006/relationships/image" Target="../media/image4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44.svg"/><Relationship Id="rId18" Type="http://schemas.openxmlformats.org/officeDocument/2006/relationships/image" Target="../media/image50.png"/><Relationship Id="rId3" Type="http://schemas.openxmlformats.org/officeDocument/2006/relationships/image" Target="../media/image4.svg"/><Relationship Id="rId7" Type="http://schemas.openxmlformats.org/officeDocument/2006/relationships/image" Target="../media/image12.svg"/><Relationship Id="rId12" Type="http://schemas.openxmlformats.org/officeDocument/2006/relationships/image" Target="../media/image43.png"/><Relationship Id="rId17" Type="http://schemas.openxmlformats.org/officeDocument/2006/relationships/image" Target="../media/image49.png"/><Relationship Id="rId2" Type="http://schemas.openxmlformats.org/officeDocument/2006/relationships/image" Target="../media/image3.png"/><Relationship Id="rId16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10.svg"/><Relationship Id="rId5" Type="http://schemas.openxmlformats.org/officeDocument/2006/relationships/image" Target="../media/image14.svg"/><Relationship Id="rId15" Type="http://schemas.openxmlformats.org/officeDocument/2006/relationships/image" Target="../media/image46.svg"/><Relationship Id="rId10" Type="http://schemas.openxmlformats.org/officeDocument/2006/relationships/image" Target="../media/image9.png"/><Relationship Id="rId19" Type="http://schemas.openxmlformats.org/officeDocument/2006/relationships/image" Target="../media/image51.png"/><Relationship Id="rId4" Type="http://schemas.openxmlformats.org/officeDocument/2006/relationships/image" Target="../media/image13.png"/><Relationship Id="rId9" Type="http://schemas.openxmlformats.org/officeDocument/2006/relationships/image" Target="../media/image30.svg"/><Relationship Id="rId14" Type="http://schemas.openxmlformats.org/officeDocument/2006/relationships/image" Target="../media/image4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30.svg"/><Relationship Id="rId18" Type="http://schemas.openxmlformats.org/officeDocument/2006/relationships/image" Target="../media/image45.png"/><Relationship Id="rId3" Type="http://schemas.openxmlformats.org/officeDocument/2006/relationships/image" Target="../media/image53.svg"/><Relationship Id="rId7" Type="http://schemas.openxmlformats.org/officeDocument/2006/relationships/image" Target="../media/image14.svg"/><Relationship Id="rId12" Type="http://schemas.openxmlformats.org/officeDocument/2006/relationships/image" Target="../media/image29.png"/><Relationship Id="rId17" Type="http://schemas.openxmlformats.org/officeDocument/2006/relationships/image" Target="../media/image44.svg"/><Relationship Id="rId2" Type="http://schemas.openxmlformats.org/officeDocument/2006/relationships/image" Target="../media/image52.png"/><Relationship Id="rId16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32.svg"/><Relationship Id="rId5" Type="http://schemas.openxmlformats.org/officeDocument/2006/relationships/image" Target="../media/image4.svg"/><Relationship Id="rId15" Type="http://schemas.openxmlformats.org/officeDocument/2006/relationships/image" Target="../media/image10.svg"/><Relationship Id="rId10" Type="http://schemas.openxmlformats.org/officeDocument/2006/relationships/image" Target="../media/image31.png"/><Relationship Id="rId19" Type="http://schemas.openxmlformats.org/officeDocument/2006/relationships/image" Target="../media/image46.svg"/><Relationship Id="rId4" Type="http://schemas.openxmlformats.org/officeDocument/2006/relationships/image" Target="../media/image3.png"/><Relationship Id="rId9" Type="http://schemas.openxmlformats.org/officeDocument/2006/relationships/image" Target="../media/image12.svg"/><Relationship Id="rId1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44.svg"/><Relationship Id="rId18" Type="http://schemas.openxmlformats.org/officeDocument/2006/relationships/diagramQuickStyle" Target="../diagrams/quickStyle2.xml"/><Relationship Id="rId3" Type="http://schemas.openxmlformats.org/officeDocument/2006/relationships/image" Target="../media/image4.svg"/><Relationship Id="rId7" Type="http://schemas.openxmlformats.org/officeDocument/2006/relationships/image" Target="../media/image12.svg"/><Relationship Id="rId12" Type="http://schemas.openxmlformats.org/officeDocument/2006/relationships/image" Target="../media/image43.png"/><Relationship Id="rId17" Type="http://schemas.openxmlformats.org/officeDocument/2006/relationships/diagramLayout" Target="../diagrams/layout2.xml"/><Relationship Id="rId2" Type="http://schemas.openxmlformats.org/officeDocument/2006/relationships/image" Target="../media/image3.png"/><Relationship Id="rId16" Type="http://schemas.openxmlformats.org/officeDocument/2006/relationships/diagramData" Target="../diagrams/data2.xml"/><Relationship Id="rId20" Type="http://schemas.microsoft.com/office/2007/relationships/diagramDrawing" Target="../diagrams/drawing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10.svg"/><Relationship Id="rId5" Type="http://schemas.openxmlformats.org/officeDocument/2006/relationships/image" Target="../media/image14.svg"/><Relationship Id="rId15" Type="http://schemas.openxmlformats.org/officeDocument/2006/relationships/image" Target="../media/image46.svg"/><Relationship Id="rId10" Type="http://schemas.openxmlformats.org/officeDocument/2006/relationships/image" Target="../media/image9.png"/><Relationship Id="rId19" Type="http://schemas.openxmlformats.org/officeDocument/2006/relationships/diagramColors" Target="../diagrams/colors2.xml"/><Relationship Id="rId4" Type="http://schemas.openxmlformats.org/officeDocument/2006/relationships/image" Target="../media/image13.png"/><Relationship Id="rId9" Type="http://schemas.openxmlformats.org/officeDocument/2006/relationships/image" Target="../media/image30.svg"/><Relationship Id="rId14" Type="http://schemas.openxmlformats.org/officeDocument/2006/relationships/image" Target="../media/image4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416779" y="5560805"/>
            <a:ext cx="10973287" cy="3726061"/>
          </a:xfrm>
          <a:custGeom>
            <a:avLst/>
            <a:gdLst/>
            <a:ahLst/>
            <a:cxnLst/>
            <a:rect l="l" t="t" r="r" b="b"/>
            <a:pathLst>
              <a:path w="10973287" h="3726061">
                <a:moveTo>
                  <a:pt x="0" y="0"/>
                </a:moveTo>
                <a:lnTo>
                  <a:pt x="10973287" y="0"/>
                </a:lnTo>
                <a:lnTo>
                  <a:pt x="10973287" y="3726061"/>
                </a:lnTo>
                <a:lnTo>
                  <a:pt x="0" y="37260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r="-2874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4330698" y="1304925"/>
            <a:ext cx="6788664" cy="1712173"/>
            <a:chOff x="0" y="0"/>
            <a:chExt cx="1770867" cy="44663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770867" cy="446631"/>
            </a:xfrm>
            <a:custGeom>
              <a:avLst/>
              <a:gdLst/>
              <a:ahLst/>
              <a:cxnLst/>
              <a:rect l="l" t="t" r="r" b="b"/>
              <a:pathLst>
                <a:path w="1770867" h="446631">
                  <a:moveTo>
                    <a:pt x="114042" y="0"/>
                  </a:moveTo>
                  <a:lnTo>
                    <a:pt x="1656825" y="0"/>
                  </a:lnTo>
                  <a:cubicBezTo>
                    <a:pt x="1719809" y="0"/>
                    <a:pt x="1770867" y="51058"/>
                    <a:pt x="1770867" y="114042"/>
                  </a:cubicBezTo>
                  <a:lnTo>
                    <a:pt x="1770867" y="332590"/>
                  </a:lnTo>
                  <a:cubicBezTo>
                    <a:pt x="1770867" y="362835"/>
                    <a:pt x="1758852" y="391842"/>
                    <a:pt x="1737465" y="413229"/>
                  </a:cubicBezTo>
                  <a:cubicBezTo>
                    <a:pt x="1716078" y="434616"/>
                    <a:pt x="1687071" y="446631"/>
                    <a:pt x="1656825" y="446631"/>
                  </a:cubicBezTo>
                  <a:lnTo>
                    <a:pt x="114042" y="446631"/>
                  </a:lnTo>
                  <a:cubicBezTo>
                    <a:pt x="83796" y="446631"/>
                    <a:pt x="54789" y="434616"/>
                    <a:pt x="33402" y="413229"/>
                  </a:cubicBezTo>
                  <a:cubicBezTo>
                    <a:pt x="12015" y="391842"/>
                    <a:pt x="0" y="362835"/>
                    <a:pt x="0" y="332590"/>
                  </a:cubicBezTo>
                  <a:lnTo>
                    <a:pt x="0" y="114042"/>
                  </a:lnTo>
                  <a:cubicBezTo>
                    <a:pt x="0" y="83796"/>
                    <a:pt x="12015" y="54789"/>
                    <a:pt x="33402" y="33402"/>
                  </a:cubicBezTo>
                  <a:cubicBezTo>
                    <a:pt x="54789" y="12015"/>
                    <a:pt x="83796" y="0"/>
                    <a:pt x="114042" y="0"/>
                  </a:cubicBezTo>
                  <a:close/>
                </a:path>
              </a:pathLst>
            </a:custGeom>
            <a:solidFill>
              <a:srgbClr val="639CB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76200"/>
              <a:ext cx="1770867" cy="5228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rot="5400000">
            <a:off x="-2919194" y="8545334"/>
            <a:ext cx="4292203" cy="4346535"/>
          </a:xfrm>
          <a:custGeom>
            <a:avLst/>
            <a:gdLst/>
            <a:ahLst/>
            <a:cxnLst/>
            <a:rect l="l" t="t" r="r" b="b"/>
            <a:pathLst>
              <a:path w="4292203" h="4346535">
                <a:moveTo>
                  <a:pt x="0" y="0"/>
                </a:moveTo>
                <a:lnTo>
                  <a:pt x="4292203" y="0"/>
                </a:lnTo>
                <a:lnTo>
                  <a:pt x="4292203" y="4346535"/>
                </a:lnTo>
                <a:lnTo>
                  <a:pt x="0" y="434653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0757101" y="857250"/>
            <a:ext cx="1002898" cy="339223"/>
          </a:xfrm>
          <a:custGeom>
            <a:avLst/>
            <a:gdLst/>
            <a:ahLst/>
            <a:cxnLst/>
            <a:rect l="l" t="t" r="r" b="b"/>
            <a:pathLst>
              <a:path w="1002898" h="339223">
                <a:moveTo>
                  <a:pt x="0" y="0"/>
                </a:moveTo>
                <a:lnTo>
                  <a:pt x="1002898" y="0"/>
                </a:lnTo>
                <a:lnTo>
                  <a:pt x="1002898" y="339223"/>
                </a:lnTo>
                <a:lnTo>
                  <a:pt x="0" y="33922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b="-179015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400175" y="1127335"/>
            <a:ext cx="631826" cy="621881"/>
          </a:xfrm>
          <a:custGeom>
            <a:avLst/>
            <a:gdLst/>
            <a:ahLst/>
            <a:cxnLst/>
            <a:rect l="l" t="t" r="r" b="b"/>
            <a:pathLst>
              <a:path w="631826" h="621881">
                <a:moveTo>
                  <a:pt x="0" y="0"/>
                </a:moveTo>
                <a:lnTo>
                  <a:pt x="631826" y="0"/>
                </a:lnTo>
                <a:lnTo>
                  <a:pt x="631826" y="621880"/>
                </a:lnTo>
                <a:lnTo>
                  <a:pt x="0" y="62188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-4003207" y="-1651210"/>
            <a:ext cx="5203119" cy="4114800"/>
          </a:xfrm>
          <a:custGeom>
            <a:avLst/>
            <a:gdLst/>
            <a:ahLst/>
            <a:cxnLst/>
            <a:rect l="l" t="t" r="r" b="b"/>
            <a:pathLst>
              <a:path w="5203119" h="4114800">
                <a:moveTo>
                  <a:pt x="0" y="0"/>
                </a:moveTo>
                <a:lnTo>
                  <a:pt x="5203119" y="0"/>
                </a:lnTo>
                <a:lnTo>
                  <a:pt x="520311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alphaModFix amt="9999"/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-432938" y="23007"/>
            <a:ext cx="865876" cy="4263243"/>
            <a:chOff x="0" y="0"/>
            <a:chExt cx="1154501" cy="5684324"/>
          </a:xfrm>
        </p:grpSpPr>
        <p:sp>
          <p:nvSpPr>
            <p:cNvPr id="11" name="Freeform 11"/>
            <p:cNvSpPr/>
            <p:nvPr/>
          </p:nvSpPr>
          <p:spPr>
            <a:xfrm rot="-5400000">
              <a:off x="-893451" y="893451"/>
              <a:ext cx="2941403" cy="1154501"/>
            </a:xfrm>
            <a:custGeom>
              <a:avLst/>
              <a:gdLst/>
              <a:ahLst/>
              <a:cxnLst/>
              <a:rect l="l" t="t" r="r" b="b"/>
              <a:pathLst>
                <a:path w="2941403" h="1154501">
                  <a:moveTo>
                    <a:pt x="0" y="0"/>
                  </a:moveTo>
                  <a:lnTo>
                    <a:pt x="2941403" y="0"/>
                  </a:lnTo>
                  <a:lnTo>
                    <a:pt x="2941403" y="1154501"/>
                  </a:lnTo>
                  <a:lnTo>
                    <a:pt x="0" y="11545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2" name="Freeform 12"/>
            <p:cNvSpPr/>
            <p:nvPr/>
          </p:nvSpPr>
          <p:spPr>
            <a:xfrm rot="-5400000">
              <a:off x="-719556" y="3810268"/>
              <a:ext cx="2593612" cy="1154501"/>
            </a:xfrm>
            <a:custGeom>
              <a:avLst/>
              <a:gdLst/>
              <a:ahLst/>
              <a:cxnLst/>
              <a:rect l="l" t="t" r="r" b="b"/>
              <a:pathLst>
                <a:path w="2593612" h="1154501">
                  <a:moveTo>
                    <a:pt x="0" y="0"/>
                  </a:moveTo>
                  <a:lnTo>
                    <a:pt x="2593612" y="0"/>
                  </a:lnTo>
                  <a:lnTo>
                    <a:pt x="2593612" y="1154501"/>
                  </a:lnTo>
                  <a:lnTo>
                    <a:pt x="0" y="11545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 r="-13409"/>
              </a:stretch>
            </a:blipFill>
          </p:spPr>
        </p:sp>
      </p:grpSp>
      <p:sp>
        <p:nvSpPr>
          <p:cNvPr id="13" name="Freeform 13"/>
          <p:cNvSpPr/>
          <p:nvPr/>
        </p:nvSpPr>
        <p:spPr>
          <a:xfrm rot="-5400000">
            <a:off x="-778756" y="9676032"/>
            <a:ext cx="1557512" cy="1064949"/>
          </a:xfrm>
          <a:custGeom>
            <a:avLst/>
            <a:gdLst/>
            <a:ahLst/>
            <a:cxnLst/>
            <a:rect l="l" t="t" r="r" b="b"/>
            <a:pathLst>
              <a:path w="1557512" h="1064949">
                <a:moveTo>
                  <a:pt x="0" y="0"/>
                </a:moveTo>
                <a:lnTo>
                  <a:pt x="1557512" y="0"/>
                </a:lnTo>
                <a:lnTo>
                  <a:pt x="1557512" y="1064948"/>
                </a:lnTo>
                <a:lnTo>
                  <a:pt x="0" y="1064948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6386537" y="1438275"/>
            <a:ext cx="4067323" cy="2096366"/>
          </a:xfrm>
          <a:custGeom>
            <a:avLst/>
            <a:gdLst/>
            <a:ahLst/>
            <a:cxnLst/>
            <a:rect l="l" t="t" r="r" b="b"/>
            <a:pathLst>
              <a:path w="4067323" h="2096366">
                <a:moveTo>
                  <a:pt x="0" y="0"/>
                </a:moveTo>
                <a:lnTo>
                  <a:pt x="4067323" y="0"/>
                </a:lnTo>
                <a:lnTo>
                  <a:pt x="4067323" y="2096366"/>
                </a:lnTo>
                <a:lnTo>
                  <a:pt x="0" y="2096366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grpSp>
        <p:nvGrpSpPr>
          <p:cNvPr id="15" name="Group 15"/>
          <p:cNvGrpSpPr/>
          <p:nvPr/>
        </p:nvGrpSpPr>
        <p:grpSpPr>
          <a:xfrm>
            <a:off x="9410700" y="1696892"/>
            <a:ext cx="12009446" cy="7155673"/>
            <a:chOff x="0" y="0"/>
            <a:chExt cx="682066" cy="4064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82066" cy="406400"/>
            </a:xfrm>
            <a:custGeom>
              <a:avLst/>
              <a:gdLst/>
              <a:ahLst/>
              <a:cxnLst/>
              <a:rect l="l" t="t" r="r" b="b"/>
              <a:pathLst>
                <a:path w="682066" h="406400">
                  <a:moveTo>
                    <a:pt x="478866" y="0"/>
                  </a:moveTo>
                  <a:cubicBezTo>
                    <a:pt x="591096" y="0"/>
                    <a:pt x="682066" y="90970"/>
                    <a:pt x="682066" y="203200"/>
                  </a:cubicBezTo>
                  <a:cubicBezTo>
                    <a:pt x="682066" y="315430"/>
                    <a:pt x="591096" y="406400"/>
                    <a:pt x="478866" y="406400"/>
                  </a:cubicBezTo>
                  <a:lnTo>
                    <a:pt x="203200" y="406400"/>
                  </a:lnTo>
                  <a:cubicBezTo>
                    <a:pt x="90970" y="406400"/>
                    <a:pt x="0" y="315430"/>
                    <a:pt x="0" y="203200"/>
                  </a:cubicBezTo>
                  <a:cubicBezTo>
                    <a:pt x="0" y="90970"/>
                    <a:pt x="90970" y="0"/>
                    <a:pt x="203200" y="0"/>
                  </a:cubicBezTo>
                  <a:lnTo>
                    <a:pt x="478866" y="0"/>
                  </a:lnTo>
                </a:path>
              </a:pathLst>
            </a:custGeom>
            <a:blipFill>
              <a:blip r:embed="rId19"/>
              <a:stretch>
                <a:fillRect t="-12936" b="-12936"/>
              </a:stretch>
            </a:blipFill>
            <a:ln w="114300" cap="sq">
              <a:solidFill>
                <a:srgbClr val="FFFFFF"/>
              </a:solidFill>
              <a:prstDash val="solid"/>
              <a:miter/>
            </a:ln>
          </p:spPr>
        </p:sp>
      </p:grpSp>
      <p:grpSp>
        <p:nvGrpSpPr>
          <p:cNvPr id="17" name="Group 17"/>
          <p:cNvGrpSpPr/>
          <p:nvPr/>
        </p:nvGrpSpPr>
        <p:grpSpPr>
          <a:xfrm>
            <a:off x="1361837" y="6544188"/>
            <a:ext cx="5298079" cy="891708"/>
            <a:chOff x="0" y="203277"/>
            <a:chExt cx="7064105" cy="1188945"/>
          </a:xfrm>
        </p:grpSpPr>
        <p:sp>
          <p:nvSpPr>
            <p:cNvPr id="18" name="Freeform 18"/>
            <p:cNvSpPr/>
            <p:nvPr/>
          </p:nvSpPr>
          <p:spPr>
            <a:xfrm>
              <a:off x="1202567" y="249221"/>
              <a:ext cx="5861538" cy="1143000"/>
            </a:xfrm>
            <a:custGeom>
              <a:avLst/>
              <a:gdLst/>
              <a:ahLst/>
              <a:cxnLst/>
              <a:rect l="l" t="t" r="r" b="b"/>
              <a:pathLst>
                <a:path w="5861538" h="1143000">
                  <a:moveTo>
                    <a:pt x="0" y="0"/>
                  </a:moveTo>
                  <a:lnTo>
                    <a:pt x="5861538" y="0"/>
                  </a:lnTo>
                  <a:lnTo>
                    <a:pt x="5861538" y="1143000"/>
                  </a:lnTo>
                  <a:lnTo>
                    <a:pt x="0" y="1143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0"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19" name="Group 19"/>
            <p:cNvGrpSpPr/>
            <p:nvPr/>
          </p:nvGrpSpPr>
          <p:grpSpPr>
            <a:xfrm rot="5400000">
              <a:off x="2157402" y="-1908180"/>
              <a:ext cx="1143000" cy="5457803"/>
              <a:chOff x="0" y="0"/>
              <a:chExt cx="660400" cy="3153398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660400" cy="3153398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3153398">
                    <a:moveTo>
                      <a:pt x="220252" y="3134328"/>
                    </a:moveTo>
                    <a:cubicBezTo>
                      <a:pt x="254109" y="3145842"/>
                      <a:pt x="292600" y="3153398"/>
                      <a:pt x="330378" y="3153398"/>
                    </a:cubicBezTo>
                    <a:cubicBezTo>
                      <a:pt x="368157" y="3153398"/>
                      <a:pt x="404509" y="3146921"/>
                      <a:pt x="438009" y="3135407"/>
                    </a:cubicBezTo>
                    <a:cubicBezTo>
                      <a:pt x="438723" y="3135047"/>
                      <a:pt x="439435" y="3135047"/>
                      <a:pt x="440148" y="3134688"/>
                    </a:cubicBezTo>
                    <a:cubicBezTo>
                      <a:pt x="565955" y="3088633"/>
                      <a:pt x="658618" y="2967019"/>
                      <a:pt x="660400" y="2772904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2770846"/>
                    </a:lnTo>
                    <a:cubicBezTo>
                      <a:pt x="1782" y="2967737"/>
                      <a:pt x="93019" y="3089353"/>
                      <a:pt x="220252" y="3134328"/>
                    </a:cubicBezTo>
                    <a:close/>
                  </a:path>
                </a:pathLst>
              </a:custGeom>
              <a:solidFill>
                <a:srgbClr val="256186"/>
              </a:solidFill>
            </p:spPr>
          </p:sp>
          <p:sp>
            <p:nvSpPr>
              <p:cNvPr id="21" name="TextBox 21"/>
              <p:cNvSpPr txBox="1"/>
              <p:nvPr/>
            </p:nvSpPr>
            <p:spPr>
              <a:xfrm>
                <a:off x="0" y="-219075"/>
                <a:ext cx="660400" cy="324547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5000"/>
                  </a:lnSpc>
                </a:pPr>
                <a:endParaRPr/>
              </a:p>
            </p:txBody>
          </p:sp>
        </p:grpSp>
        <p:sp>
          <p:nvSpPr>
            <p:cNvPr id="22" name="Freeform 22"/>
            <p:cNvSpPr/>
            <p:nvPr/>
          </p:nvSpPr>
          <p:spPr>
            <a:xfrm rot="3660718">
              <a:off x="5547193" y="194136"/>
              <a:ext cx="1106712" cy="1124993"/>
            </a:xfrm>
            <a:custGeom>
              <a:avLst/>
              <a:gdLst/>
              <a:ahLst/>
              <a:cxnLst/>
              <a:rect l="l" t="t" r="r" b="b"/>
              <a:pathLst>
                <a:path w="1106712" h="1124993">
                  <a:moveTo>
                    <a:pt x="0" y="0"/>
                  </a:moveTo>
                  <a:lnTo>
                    <a:pt x="1106711" y="0"/>
                  </a:lnTo>
                  <a:lnTo>
                    <a:pt x="1106711" y="1124993"/>
                  </a:lnTo>
                  <a:lnTo>
                    <a:pt x="0" y="11249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2">
                <a:extLs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3" name="TextBox 23"/>
            <p:cNvSpPr txBox="1"/>
            <p:nvPr/>
          </p:nvSpPr>
          <p:spPr>
            <a:xfrm>
              <a:off x="510117" y="381984"/>
              <a:ext cx="4741333" cy="8024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950"/>
                </a:lnSpc>
              </a:pPr>
              <a:r>
                <a:rPr lang="en-US" sz="3300" b="1" spc="99" dirty="0">
                  <a:solidFill>
                    <a:srgbClr val="143244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MBAI 5300G</a:t>
              </a:r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1361837" y="2519045"/>
            <a:ext cx="10359824" cy="2752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800"/>
              </a:lnSpc>
            </a:pPr>
            <a:r>
              <a:rPr lang="en-US" sz="9000" b="1" dirty="0">
                <a:solidFill>
                  <a:srgbClr val="143244"/>
                </a:solidFill>
                <a:latin typeface="DM Sans Bold"/>
                <a:ea typeface="DM Sans Bold"/>
                <a:cs typeface="DM Sans Bold"/>
                <a:sym typeface="DM Sans Bold"/>
              </a:rPr>
              <a:t>SKY-LEVEL SATISFACTION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2302100" y="1200150"/>
            <a:ext cx="3191427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 b="1">
                <a:solidFill>
                  <a:srgbClr val="143244"/>
                </a:solidFill>
                <a:latin typeface="DM Sans Bold"/>
                <a:ea typeface="DM Sans Bold"/>
                <a:cs typeface="DM Sans Bold"/>
                <a:sym typeface="DM Sans Bold"/>
              </a:rPr>
              <a:t>GROUP 8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361837" y="8347741"/>
            <a:ext cx="4904101" cy="371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000" b="1" spc="60">
                <a:solidFill>
                  <a:srgbClr val="143244"/>
                </a:solidFill>
                <a:latin typeface="DM Sans Bold"/>
                <a:ea typeface="DM Sans Bold"/>
                <a:cs typeface="DM Sans Bold"/>
                <a:sym typeface="DM Sans Bold"/>
              </a:rPr>
              <a:t>Date: </a:t>
            </a:r>
            <a:r>
              <a:rPr lang="en-US" sz="2000" spc="60">
                <a:solidFill>
                  <a:srgbClr val="143244"/>
                </a:solidFill>
                <a:latin typeface="DM Sans"/>
                <a:ea typeface="DM Sans"/>
                <a:cs typeface="DM Sans"/>
                <a:sym typeface="DM Sans"/>
              </a:rPr>
              <a:t>NOV 21, 2025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361837" y="5353505"/>
            <a:ext cx="8330999" cy="1028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80"/>
              </a:lnSpc>
            </a:pPr>
            <a:r>
              <a:rPr lang="en-US" sz="3400" b="1" dirty="0">
                <a:solidFill>
                  <a:srgbClr val="143244"/>
                </a:solidFill>
                <a:latin typeface="DM Sans Bold"/>
                <a:ea typeface="DM Sans Bold"/>
                <a:cs typeface="DM Sans Bold"/>
                <a:sym typeface="DM Sans Bold"/>
              </a:rPr>
              <a:t>ANALYZING KEY DRIVERS OF </a:t>
            </a:r>
          </a:p>
          <a:p>
            <a:pPr algn="l">
              <a:lnSpc>
                <a:spcPts val="4080"/>
              </a:lnSpc>
            </a:pPr>
            <a:r>
              <a:rPr lang="en-US" sz="3400" b="1" dirty="0">
                <a:solidFill>
                  <a:srgbClr val="143244"/>
                </a:solidFill>
                <a:latin typeface="DM Sans Bold"/>
                <a:ea typeface="DM Sans Bold"/>
                <a:cs typeface="DM Sans Bold"/>
                <a:sym typeface="DM Sans Bold"/>
              </a:rPr>
              <a:t>AIRLINE PASSENGER SATISFACTION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-2919194" y="8540166"/>
            <a:ext cx="4292203" cy="4346535"/>
          </a:xfrm>
          <a:custGeom>
            <a:avLst/>
            <a:gdLst/>
            <a:ahLst/>
            <a:cxnLst/>
            <a:rect l="l" t="t" r="r" b="b"/>
            <a:pathLst>
              <a:path w="4292203" h="4346535">
                <a:moveTo>
                  <a:pt x="0" y="0"/>
                </a:moveTo>
                <a:lnTo>
                  <a:pt x="4292203" y="0"/>
                </a:lnTo>
                <a:lnTo>
                  <a:pt x="4292203" y="4346535"/>
                </a:lnTo>
                <a:lnTo>
                  <a:pt x="0" y="43465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5400000">
            <a:off x="-778756" y="9676032"/>
            <a:ext cx="1557512" cy="1064949"/>
          </a:xfrm>
          <a:custGeom>
            <a:avLst/>
            <a:gdLst/>
            <a:ahLst/>
            <a:cxnLst/>
            <a:rect l="l" t="t" r="r" b="b"/>
            <a:pathLst>
              <a:path w="1557512" h="1064949">
                <a:moveTo>
                  <a:pt x="0" y="0"/>
                </a:moveTo>
                <a:lnTo>
                  <a:pt x="1557512" y="0"/>
                </a:lnTo>
                <a:lnTo>
                  <a:pt x="1557512" y="1064948"/>
                </a:lnTo>
                <a:lnTo>
                  <a:pt x="0" y="10649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-532474" y="1121822"/>
            <a:ext cx="865876" cy="4263243"/>
            <a:chOff x="0" y="0"/>
            <a:chExt cx="1154501" cy="5684324"/>
          </a:xfrm>
        </p:grpSpPr>
        <p:sp>
          <p:nvSpPr>
            <p:cNvPr id="5" name="Freeform 5"/>
            <p:cNvSpPr/>
            <p:nvPr/>
          </p:nvSpPr>
          <p:spPr>
            <a:xfrm rot="5400000">
              <a:off x="-893451" y="3636372"/>
              <a:ext cx="2941403" cy="1154501"/>
            </a:xfrm>
            <a:custGeom>
              <a:avLst/>
              <a:gdLst/>
              <a:ahLst/>
              <a:cxnLst/>
              <a:rect l="l" t="t" r="r" b="b"/>
              <a:pathLst>
                <a:path w="2941403" h="1154501">
                  <a:moveTo>
                    <a:pt x="0" y="0"/>
                  </a:moveTo>
                  <a:lnTo>
                    <a:pt x="2941403" y="0"/>
                  </a:lnTo>
                  <a:lnTo>
                    <a:pt x="2941403" y="1154501"/>
                  </a:lnTo>
                  <a:lnTo>
                    <a:pt x="0" y="11545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 rot="5400000">
              <a:off x="-719556" y="719556"/>
              <a:ext cx="2593612" cy="1154501"/>
            </a:xfrm>
            <a:custGeom>
              <a:avLst/>
              <a:gdLst/>
              <a:ahLst/>
              <a:cxnLst/>
              <a:rect l="l" t="t" r="r" b="b"/>
              <a:pathLst>
                <a:path w="2593612" h="1154501">
                  <a:moveTo>
                    <a:pt x="0" y="0"/>
                  </a:moveTo>
                  <a:lnTo>
                    <a:pt x="2593612" y="0"/>
                  </a:lnTo>
                  <a:lnTo>
                    <a:pt x="2593612" y="1154500"/>
                  </a:lnTo>
                  <a:lnTo>
                    <a:pt x="0" y="11545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r="-13409"/>
              </a:stretch>
            </a:blipFill>
          </p:spPr>
        </p:sp>
      </p:grpSp>
      <p:sp>
        <p:nvSpPr>
          <p:cNvPr id="7" name="Freeform 7"/>
          <p:cNvSpPr/>
          <p:nvPr/>
        </p:nvSpPr>
        <p:spPr>
          <a:xfrm rot="-5400000">
            <a:off x="17082857" y="-1775034"/>
            <a:ext cx="2966307" cy="3003855"/>
          </a:xfrm>
          <a:custGeom>
            <a:avLst/>
            <a:gdLst/>
            <a:ahLst/>
            <a:cxnLst/>
            <a:rect l="l" t="t" r="r" b="b"/>
            <a:pathLst>
              <a:path w="2966307" h="3003855">
                <a:moveTo>
                  <a:pt x="0" y="0"/>
                </a:moveTo>
                <a:lnTo>
                  <a:pt x="2966306" y="0"/>
                </a:lnTo>
                <a:lnTo>
                  <a:pt x="2966306" y="3003855"/>
                </a:lnTo>
                <a:lnTo>
                  <a:pt x="0" y="300385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5400000">
            <a:off x="17509244" y="-661394"/>
            <a:ext cx="1557512" cy="1064949"/>
          </a:xfrm>
          <a:custGeom>
            <a:avLst/>
            <a:gdLst/>
            <a:ahLst/>
            <a:cxnLst/>
            <a:rect l="l" t="t" r="r" b="b"/>
            <a:pathLst>
              <a:path w="1557512" h="1064949">
                <a:moveTo>
                  <a:pt x="0" y="0"/>
                </a:moveTo>
                <a:lnTo>
                  <a:pt x="1557512" y="0"/>
                </a:lnTo>
                <a:lnTo>
                  <a:pt x="1557512" y="1064948"/>
                </a:lnTo>
                <a:lnTo>
                  <a:pt x="0" y="10649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-4003207" y="-1651210"/>
            <a:ext cx="5203119" cy="4114800"/>
          </a:xfrm>
          <a:custGeom>
            <a:avLst/>
            <a:gdLst/>
            <a:ahLst/>
            <a:cxnLst/>
            <a:rect l="l" t="t" r="r" b="b"/>
            <a:pathLst>
              <a:path w="5203119" h="4114800">
                <a:moveTo>
                  <a:pt x="0" y="0"/>
                </a:moveTo>
                <a:lnTo>
                  <a:pt x="5203119" y="0"/>
                </a:lnTo>
                <a:lnTo>
                  <a:pt x="520311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9999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-943346" y="-2001197"/>
            <a:ext cx="10239746" cy="2351495"/>
          </a:xfrm>
          <a:custGeom>
            <a:avLst/>
            <a:gdLst/>
            <a:ahLst/>
            <a:cxnLst/>
            <a:rect l="l" t="t" r="r" b="b"/>
            <a:pathLst>
              <a:path w="10239746" h="2351495">
                <a:moveTo>
                  <a:pt x="0" y="0"/>
                </a:moveTo>
                <a:lnTo>
                  <a:pt x="10239746" y="0"/>
                </a:lnTo>
                <a:lnTo>
                  <a:pt x="10239746" y="2351494"/>
                </a:lnTo>
                <a:lnTo>
                  <a:pt x="0" y="235149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t="-319671"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9051927" y="9963150"/>
            <a:ext cx="11016011" cy="1802340"/>
          </a:xfrm>
          <a:custGeom>
            <a:avLst/>
            <a:gdLst/>
            <a:ahLst/>
            <a:cxnLst/>
            <a:rect l="l" t="t" r="r" b="b"/>
            <a:pathLst>
              <a:path w="11016011" h="1802340">
                <a:moveTo>
                  <a:pt x="0" y="0"/>
                </a:moveTo>
                <a:lnTo>
                  <a:pt x="11016011" y="0"/>
                </a:lnTo>
                <a:lnTo>
                  <a:pt x="11016011" y="1802340"/>
                </a:lnTo>
                <a:lnTo>
                  <a:pt x="0" y="180234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t="-407300"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3021974" y="3977344"/>
            <a:ext cx="12548852" cy="4614551"/>
          </a:xfrm>
          <a:custGeom>
            <a:avLst/>
            <a:gdLst/>
            <a:ahLst/>
            <a:cxnLst/>
            <a:rect l="l" t="t" r="r" b="b"/>
            <a:pathLst>
              <a:path w="12548852" h="4614551">
                <a:moveTo>
                  <a:pt x="0" y="0"/>
                </a:moveTo>
                <a:lnTo>
                  <a:pt x="12548852" y="0"/>
                </a:lnTo>
                <a:lnTo>
                  <a:pt x="12548852" y="4614551"/>
                </a:lnTo>
                <a:lnTo>
                  <a:pt x="0" y="4614551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6313004" y="1086222"/>
            <a:ext cx="5661991" cy="1127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39"/>
              </a:lnSpc>
            </a:pPr>
            <a:r>
              <a:rPr lang="en-US" sz="6599" b="1">
                <a:solidFill>
                  <a:srgbClr val="143244"/>
                </a:solidFill>
                <a:latin typeface="DM Sans Bold"/>
                <a:ea typeface="DM Sans Bold"/>
                <a:cs typeface="DM Sans Bold"/>
                <a:sym typeface="DM Sans Bold"/>
              </a:rPr>
              <a:t>Data Analysis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199912" y="2472395"/>
            <a:ext cx="12967423" cy="7810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00"/>
              </a:lnSpc>
            </a:pPr>
            <a:r>
              <a:rPr lang="en-US" sz="4500" b="1" dirty="0">
                <a:solidFill>
                  <a:srgbClr val="143244"/>
                </a:solidFill>
                <a:latin typeface="DM Sans Bold"/>
                <a:ea typeface="DM Sans Bold"/>
                <a:cs typeface="DM Sans Bold"/>
                <a:sym typeface="DM Sans Bold"/>
              </a:rPr>
              <a:t>A. Data Distribution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378083" y="8544270"/>
            <a:ext cx="7185017" cy="15525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85751" lvl="1" indent="-242875" algn="l">
              <a:lnSpc>
                <a:spcPts val="3149"/>
              </a:lnSpc>
              <a:buFont typeface="Arial"/>
              <a:buChar char="•"/>
            </a:pPr>
            <a:r>
              <a:rPr lang="en-US" sz="2249">
                <a:solidFill>
                  <a:srgbClr val="143244"/>
                </a:solidFill>
                <a:latin typeface="DM Sans"/>
                <a:ea typeface="DM Sans"/>
                <a:cs typeface="DM Sans"/>
                <a:sym typeface="DM Sans"/>
              </a:rPr>
              <a:t>Roughly normal, centered around working-age adults.</a:t>
            </a:r>
          </a:p>
          <a:p>
            <a:pPr marL="485751" lvl="1" indent="-242875" algn="l">
              <a:lnSpc>
                <a:spcPts val="3149"/>
              </a:lnSpc>
              <a:buFont typeface="Arial"/>
              <a:buChar char="•"/>
            </a:pPr>
            <a:r>
              <a:rPr lang="en-US" sz="2249">
                <a:solidFill>
                  <a:srgbClr val="143244"/>
                </a:solidFill>
                <a:latin typeface="DM Sans"/>
                <a:ea typeface="DM Sans"/>
                <a:cs typeface="DM Sans"/>
                <a:sym typeface="DM Sans"/>
              </a:rPr>
              <a:t>Most passengers fall between 25–50, shaping majority of satisfaction trends.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199912" y="3320119"/>
            <a:ext cx="12967423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143244"/>
                </a:solidFill>
                <a:latin typeface="DM Sans Bold"/>
                <a:ea typeface="DM Sans Bold"/>
                <a:cs typeface="DM Sans Bold"/>
                <a:sym typeface="DM Sans Bold"/>
              </a:rPr>
              <a:t>Numerical Distribution - Age, Flight Distance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267825" y="8544270"/>
            <a:ext cx="7185017" cy="11620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85751" lvl="1" indent="-242875" algn="l">
              <a:lnSpc>
                <a:spcPts val="3149"/>
              </a:lnSpc>
              <a:buFont typeface="Arial"/>
              <a:buChar char="•"/>
            </a:pPr>
            <a:r>
              <a:rPr lang="en-US" sz="2249">
                <a:solidFill>
                  <a:srgbClr val="143244"/>
                </a:solidFill>
                <a:latin typeface="DM Sans"/>
                <a:ea typeface="DM Sans"/>
                <a:cs typeface="DM Sans"/>
                <a:sym typeface="DM Sans"/>
              </a:rPr>
              <a:t>Dominated by short/medium flights</a:t>
            </a:r>
          </a:p>
          <a:p>
            <a:pPr marL="485751" lvl="1" indent="-242875" algn="l">
              <a:lnSpc>
                <a:spcPts val="3149"/>
              </a:lnSpc>
              <a:buFont typeface="Arial"/>
              <a:buChar char="•"/>
            </a:pPr>
            <a:r>
              <a:rPr lang="en-US" sz="2249">
                <a:solidFill>
                  <a:srgbClr val="143244"/>
                </a:solidFill>
                <a:latin typeface="DM Sans"/>
                <a:ea typeface="DM Sans"/>
                <a:cs typeface="DM Sans"/>
                <a:sym typeface="DM Sans"/>
              </a:rPr>
              <a:t>Very few long-haul flights</a:t>
            </a:r>
          </a:p>
          <a:p>
            <a:pPr marL="485751" lvl="1" indent="-242875" algn="l">
              <a:lnSpc>
                <a:spcPts val="3149"/>
              </a:lnSpc>
              <a:buFont typeface="Arial"/>
              <a:buChar char="•"/>
            </a:pPr>
            <a:r>
              <a:rPr lang="en-US" sz="2249">
                <a:solidFill>
                  <a:srgbClr val="143244"/>
                </a:solidFill>
                <a:latin typeface="DM Sans"/>
                <a:ea typeface="DM Sans"/>
                <a:cs typeface="DM Sans"/>
                <a:sym typeface="DM Sans"/>
              </a:rPr>
              <a:t>Right-Skewed due to few long-distance outliers.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-2919194" y="8540166"/>
            <a:ext cx="4292203" cy="4346535"/>
          </a:xfrm>
          <a:custGeom>
            <a:avLst/>
            <a:gdLst/>
            <a:ahLst/>
            <a:cxnLst/>
            <a:rect l="l" t="t" r="r" b="b"/>
            <a:pathLst>
              <a:path w="4292203" h="4346535">
                <a:moveTo>
                  <a:pt x="0" y="0"/>
                </a:moveTo>
                <a:lnTo>
                  <a:pt x="4292203" y="0"/>
                </a:lnTo>
                <a:lnTo>
                  <a:pt x="4292203" y="4346535"/>
                </a:lnTo>
                <a:lnTo>
                  <a:pt x="0" y="43465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5400000">
            <a:off x="-778756" y="9676032"/>
            <a:ext cx="1557512" cy="1064949"/>
          </a:xfrm>
          <a:custGeom>
            <a:avLst/>
            <a:gdLst/>
            <a:ahLst/>
            <a:cxnLst/>
            <a:rect l="l" t="t" r="r" b="b"/>
            <a:pathLst>
              <a:path w="1557512" h="1064949">
                <a:moveTo>
                  <a:pt x="0" y="0"/>
                </a:moveTo>
                <a:lnTo>
                  <a:pt x="1557512" y="0"/>
                </a:lnTo>
                <a:lnTo>
                  <a:pt x="1557512" y="1064948"/>
                </a:lnTo>
                <a:lnTo>
                  <a:pt x="0" y="10649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-532474" y="1121822"/>
            <a:ext cx="865876" cy="4263243"/>
            <a:chOff x="0" y="0"/>
            <a:chExt cx="1154501" cy="5684324"/>
          </a:xfrm>
        </p:grpSpPr>
        <p:sp>
          <p:nvSpPr>
            <p:cNvPr id="5" name="Freeform 5"/>
            <p:cNvSpPr/>
            <p:nvPr/>
          </p:nvSpPr>
          <p:spPr>
            <a:xfrm rot="5400000">
              <a:off x="-893451" y="3636372"/>
              <a:ext cx="2941403" cy="1154501"/>
            </a:xfrm>
            <a:custGeom>
              <a:avLst/>
              <a:gdLst/>
              <a:ahLst/>
              <a:cxnLst/>
              <a:rect l="l" t="t" r="r" b="b"/>
              <a:pathLst>
                <a:path w="2941403" h="1154501">
                  <a:moveTo>
                    <a:pt x="0" y="0"/>
                  </a:moveTo>
                  <a:lnTo>
                    <a:pt x="2941403" y="0"/>
                  </a:lnTo>
                  <a:lnTo>
                    <a:pt x="2941403" y="1154501"/>
                  </a:lnTo>
                  <a:lnTo>
                    <a:pt x="0" y="11545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 rot="5400000">
              <a:off x="-719556" y="719556"/>
              <a:ext cx="2593612" cy="1154501"/>
            </a:xfrm>
            <a:custGeom>
              <a:avLst/>
              <a:gdLst/>
              <a:ahLst/>
              <a:cxnLst/>
              <a:rect l="l" t="t" r="r" b="b"/>
              <a:pathLst>
                <a:path w="2593612" h="1154501">
                  <a:moveTo>
                    <a:pt x="0" y="0"/>
                  </a:moveTo>
                  <a:lnTo>
                    <a:pt x="2593612" y="0"/>
                  </a:lnTo>
                  <a:lnTo>
                    <a:pt x="2593612" y="1154500"/>
                  </a:lnTo>
                  <a:lnTo>
                    <a:pt x="0" y="11545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r="-13409"/>
              </a:stretch>
            </a:blipFill>
          </p:spPr>
        </p:sp>
      </p:grpSp>
      <p:sp>
        <p:nvSpPr>
          <p:cNvPr id="7" name="Freeform 7"/>
          <p:cNvSpPr/>
          <p:nvPr/>
        </p:nvSpPr>
        <p:spPr>
          <a:xfrm rot="-5400000">
            <a:off x="17082857" y="-1775034"/>
            <a:ext cx="2966307" cy="3003855"/>
          </a:xfrm>
          <a:custGeom>
            <a:avLst/>
            <a:gdLst/>
            <a:ahLst/>
            <a:cxnLst/>
            <a:rect l="l" t="t" r="r" b="b"/>
            <a:pathLst>
              <a:path w="2966307" h="3003855">
                <a:moveTo>
                  <a:pt x="0" y="0"/>
                </a:moveTo>
                <a:lnTo>
                  <a:pt x="2966306" y="0"/>
                </a:lnTo>
                <a:lnTo>
                  <a:pt x="2966306" y="3003855"/>
                </a:lnTo>
                <a:lnTo>
                  <a:pt x="0" y="300385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5400000">
            <a:off x="17509244" y="-661394"/>
            <a:ext cx="1557512" cy="1064949"/>
          </a:xfrm>
          <a:custGeom>
            <a:avLst/>
            <a:gdLst/>
            <a:ahLst/>
            <a:cxnLst/>
            <a:rect l="l" t="t" r="r" b="b"/>
            <a:pathLst>
              <a:path w="1557512" h="1064949">
                <a:moveTo>
                  <a:pt x="0" y="0"/>
                </a:moveTo>
                <a:lnTo>
                  <a:pt x="1557512" y="0"/>
                </a:lnTo>
                <a:lnTo>
                  <a:pt x="1557512" y="1064948"/>
                </a:lnTo>
                <a:lnTo>
                  <a:pt x="0" y="10649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-4003207" y="-1651210"/>
            <a:ext cx="5203119" cy="4114800"/>
          </a:xfrm>
          <a:custGeom>
            <a:avLst/>
            <a:gdLst/>
            <a:ahLst/>
            <a:cxnLst/>
            <a:rect l="l" t="t" r="r" b="b"/>
            <a:pathLst>
              <a:path w="5203119" h="4114800">
                <a:moveTo>
                  <a:pt x="0" y="0"/>
                </a:moveTo>
                <a:lnTo>
                  <a:pt x="5203119" y="0"/>
                </a:lnTo>
                <a:lnTo>
                  <a:pt x="520311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9999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-943346" y="-2001197"/>
            <a:ext cx="10239746" cy="2351495"/>
          </a:xfrm>
          <a:custGeom>
            <a:avLst/>
            <a:gdLst/>
            <a:ahLst/>
            <a:cxnLst/>
            <a:rect l="l" t="t" r="r" b="b"/>
            <a:pathLst>
              <a:path w="10239746" h="2351495">
                <a:moveTo>
                  <a:pt x="0" y="0"/>
                </a:moveTo>
                <a:lnTo>
                  <a:pt x="10239746" y="0"/>
                </a:lnTo>
                <a:lnTo>
                  <a:pt x="10239746" y="2351494"/>
                </a:lnTo>
                <a:lnTo>
                  <a:pt x="0" y="235149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t="-319671"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9051927" y="9963150"/>
            <a:ext cx="11016011" cy="1802340"/>
          </a:xfrm>
          <a:custGeom>
            <a:avLst/>
            <a:gdLst/>
            <a:ahLst/>
            <a:cxnLst/>
            <a:rect l="l" t="t" r="r" b="b"/>
            <a:pathLst>
              <a:path w="11016011" h="1802340">
                <a:moveTo>
                  <a:pt x="0" y="0"/>
                </a:moveTo>
                <a:lnTo>
                  <a:pt x="11016011" y="0"/>
                </a:lnTo>
                <a:lnTo>
                  <a:pt x="11016011" y="1802340"/>
                </a:lnTo>
                <a:lnTo>
                  <a:pt x="0" y="180234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t="-407300"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739682" y="4096406"/>
            <a:ext cx="10191988" cy="3581967"/>
          </a:xfrm>
          <a:custGeom>
            <a:avLst/>
            <a:gdLst/>
            <a:ahLst/>
            <a:cxnLst/>
            <a:rect l="l" t="t" r="r" b="b"/>
            <a:pathLst>
              <a:path w="10191988" h="3581967">
                <a:moveTo>
                  <a:pt x="0" y="0"/>
                </a:moveTo>
                <a:lnTo>
                  <a:pt x="10191988" y="0"/>
                </a:lnTo>
                <a:lnTo>
                  <a:pt x="10191988" y="3581967"/>
                </a:lnTo>
                <a:lnTo>
                  <a:pt x="0" y="3581967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b="-100000"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1049923" y="4096406"/>
            <a:ext cx="6734178" cy="3641387"/>
          </a:xfrm>
          <a:custGeom>
            <a:avLst/>
            <a:gdLst/>
            <a:ahLst/>
            <a:cxnLst/>
            <a:rect l="l" t="t" r="r" b="b"/>
            <a:pathLst>
              <a:path w="6734178" h="3641387">
                <a:moveTo>
                  <a:pt x="0" y="0"/>
                </a:moveTo>
                <a:lnTo>
                  <a:pt x="6734178" y="0"/>
                </a:lnTo>
                <a:lnTo>
                  <a:pt x="6734178" y="3641387"/>
                </a:lnTo>
                <a:lnTo>
                  <a:pt x="0" y="3641387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t="-102474" r="-55761"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6313004" y="1086222"/>
            <a:ext cx="5661991" cy="1127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39"/>
              </a:lnSpc>
            </a:pPr>
            <a:r>
              <a:rPr lang="en-US" sz="6599" b="1">
                <a:solidFill>
                  <a:srgbClr val="143244"/>
                </a:solidFill>
                <a:latin typeface="DM Sans Bold"/>
                <a:ea typeface="DM Sans Bold"/>
                <a:cs typeface="DM Sans Bold"/>
                <a:sym typeface="DM Sans Bold"/>
              </a:rPr>
              <a:t>Data Analysis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99912" y="2472395"/>
            <a:ext cx="12967423" cy="7810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00"/>
              </a:lnSpc>
            </a:pPr>
            <a:r>
              <a:rPr lang="en-US" sz="4500" b="1">
                <a:solidFill>
                  <a:srgbClr val="143244"/>
                </a:solidFill>
                <a:latin typeface="DM Sans Bold"/>
                <a:ea typeface="DM Sans Bold"/>
                <a:cs typeface="DM Sans Bold"/>
                <a:sym typeface="DM Sans Bold"/>
              </a:rPr>
              <a:t>A. Data Distribution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199912" y="3320119"/>
            <a:ext cx="12967423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143244"/>
                </a:solidFill>
                <a:latin typeface="DM Sans Bold"/>
                <a:ea typeface="DM Sans Bold"/>
                <a:cs typeface="DM Sans Bold"/>
                <a:sym typeface="DM Sans Bold"/>
              </a:rPr>
              <a:t>Numerical Distribution - Departure, Arrival, Total Delay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3131916" y="7823518"/>
            <a:ext cx="12024169" cy="7715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85751" lvl="1" indent="-242875" algn="l">
              <a:lnSpc>
                <a:spcPts val="3149"/>
              </a:lnSpc>
              <a:buFont typeface="Arial"/>
              <a:buChar char="•"/>
            </a:pPr>
            <a:r>
              <a:rPr lang="en-US" sz="2249">
                <a:solidFill>
                  <a:srgbClr val="143244"/>
                </a:solidFill>
                <a:latin typeface="DM Sans"/>
                <a:ea typeface="DM Sans"/>
                <a:cs typeface="DM Sans"/>
                <a:sym typeface="DM Sans"/>
              </a:rPr>
              <a:t>Strong right-skew → long delays are uncommon but extremely high when they occur.</a:t>
            </a:r>
          </a:p>
          <a:p>
            <a:pPr marL="485751" lvl="1" indent="-242875" algn="l">
              <a:lnSpc>
                <a:spcPts val="3149"/>
              </a:lnSpc>
              <a:buFont typeface="Arial"/>
              <a:buChar char="•"/>
            </a:pPr>
            <a:r>
              <a:rPr lang="en-US" sz="2249">
                <a:solidFill>
                  <a:srgbClr val="143244"/>
                </a:solidFill>
                <a:latin typeface="DM Sans"/>
                <a:ea typeface="DM Sans"/>
                <a:cs typeface="DM Sans"/>
                <a:sym typeface="DM Sans"/>
              </a:rPr>
              <a:t>Consistent pattern for departure, arrival, and total delay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-2919194" y="8540166"/>
            <a:ext cx="4292203" cy="4346535"/>
          </a:xfrm>
          <a:custGeom>
            <a:avLst/>
            <a:gdLst/>
            <a:ahLst/>
            <a:cxnLst/>
            <a:rect l="l" t="t" r="r" b="b"/>
            <a:pathLst>
              <a:path w="4292203" h="4346535">
                <a:moveTo>
                  <a:pt x="0" y="0"/>
                </a:moveTo>
                <a:lnTo>
                  <a:pt x="4292203" y="0"/>
                </a:lnTo>
                <a:lnTo>
                  <a:pt x="4292203" y="4346535"/>
                </a:lnTo>
                <a:lnTo>
                  <a:pt x="0" y="43465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5400000">
            <a:off x="-778756" y="9676032"/>
            <a:ext cx="1557512" cy="1064949"/>
          </a:xfrm>
          <a:custGeom>
            <a:avLst/>
            <a:gdLst/>
            <a:ahLst/>
            <a:cxnLst/>
            <a:rect l="l" t="t" r="r" b="b"/>
            <a:pathLst>
              <a:path w="1557512" h="1064949">
                <a:moveTo>
                  <a:pt x="0" y="0"/>
                </a:moveTo>
                <a:lnTo>
                  <a:pt x="1557512" y="0"/>
                </a:lnTo>
                <a:lnTo>
                  <a:pt x="1557512" y="1064948"/>
                </a:lnTo>
                <a:lnTo>
                  <a:pt x="0" y="10649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-532474" y="1121822"/>
            <a:ext cx="865876" cy="4263243"/>
            <a:chOff x="0" y="0"/>
            <a:chExt cx="1154501" cy="5684324"/>
          </a:xfrm>
        </p:grpSpPr>
        <p:sp>
          <p:nvSpPr>
            <p:cNvPr id="5" name="Freeform 5"/>
            <p:cNvSpPr/>
            <p:nvPr/>
          </p:nvSpPr>
          <p:spPr>
            <a:xfrm rot="5400000">
              <a:off x="-893451" y="3636372"/>
              <a:ext cx="2941403" cy="1154501"/>
            </a:xfrm>
            <a:custGeom>
              <a:avLst/>
              <a:gdLst/>
              <a:ahLst/>
              <a:cxnLst/>
              <a:rect l="l" t="t" r="r" b="b"/>
              <a:pathLst>
                <a:path w="2941403" h="1154501">
                  <a:moveTo>
                    <a:pt x="0" y="0"/>
                  </a:moveTo>
                  <a:lnTo>
                    <a:pt x="2941403" y="0"/>
                  </a:lnTo>
                  <a:lnTo>
                    <a:pt x="2941403" y="1154501"/>
                  </a:lnTo>
                  <a:lnTo>
                    <a:pt x="0" y="11545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 rot="5400000">
              <a:off x="-719556" y="719556"/>
              <a:ext cx="2593612" cy="1154501"/>
            </a:xfrm>
            <a:custGeom>
              <a:avLst/>
              <a:gdLst/>
              <a:ahLst/>
              <a:cxnLst/>
              <a:rect l="l" t="t" r="r" b="b"/>
              <a:pathLst>
                <a:path w="2593612" h="1154501">
                  <a:moveTo>
                    <a:pt x="0" y="0"/>
                  </a:moveTo>
                  <a:lnTo>
                    <a:pt x="2593612" y="0"/>
                  </a:lnTo>
                  <a:lnTo>
                    <a:pt x="2593612" y="1154500"/>
                  </a:lnTo>
                  <a:lnTo>
                    <a:pt x="0" y="11545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r="-13409"/>
              </a:stretch>
            </a:blipFill>
          </p:spPr>
        </p:sp>
      </p:grpSp>
      <p:sp>
        <p:nvSpPr>
          <p:cNvPr id="7" name="Freeform 7"/>
          <p:cNvSpPr/>
          <p:nvPr/>
        </p:nvSpPr>
        <p:spPr>
          <a:xfrm rot="-5400000">
            <a:off x="17082857" y="-1775034"/>
            <a:ext cx="2966307" cy="3003855"/>
          </a:xfrm>
          <a:custGeom>
            <a:avLst/>
            <a:gdLst/>
            <a:ahLst/>
            <a:cxnLst/>
            <a:rect l="l" t="t" r="r" b="b"/>
            <a:pathLst>
              <a:path w="2966307" h="3003855">
                <a:moveTo>
                  <a:pt x="0" y="0"/>
                </a:moveTo>
                <a:lnTo>
                  <a:pt x="2966306" y="0"/>
                </a:lnTo>
                <a:lnTo>
                  <a:pt x="2966306" y="3003855"/>
                </a:lnTo>
                <a:lnTo>
                  <a:pt x="0" y="300385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5400000">
            <a:off x="17509244" y="-661394"/>
            <a:ext cx="1557512" cy="1064949"/>
          </a:xfrm>
          <a:custGeom>
            <a:avLst/>
            <a:gdLst/>
            <a:ahLst/>
            <a:cxnLst/>
            <a:rect l="l" t="t" r="r" b="b"/>
            <a:pathLst>
              <a:path w="1557512" h="1064949">
                <a:moveTo>
                  <a:pt x="0" y="0"/>
                </a:moveTo>
                <a:lnTo>
                  <a:pt x="1557512" y="0"/>
                </a:lnTo>
                <a:lnTo>
                  <a:pt x="1557512" y="1064948"/>
                </a:lnTo>
                <a:lnTo>
                  <a:pt x="0" y="10649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-4003207" y="-1651210"/>
            <a:ext cx="5203119" cy="4114800"/>
          </a:xfrm>
          <a:custGeom>
            <a:avLst/>
            <a:gdLst/>
            <a:ahLst/>
            <a:cxnLst/>
            <a:rect l="l" t="t" r="r" b="b"/>
            <a:pathLst>
              <a:path w="5203119" h="4114800">
                <a:moveTo>
                  <a:pt x="0" y="0"/>
                </a:moveTo>
                <a:lnTo>
                  <a:pt x="5203119" y="0"/>
                </a:lnTo>
                <a:lnTo>
                  <a:pt x="520311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9999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-943346" y="-2001197"/>
            <a:ext cx="10239746" cy="2351495"/>
          </a:xfrm>
          <a:custGeom>
            <a:avLst/>
            <a:gdLst/>
            <a:ahLst/>
            <a:cxnLst/>
            <a:rect l="l" t="t" r="r" b="b"/>
            <a:pathLst>
              <a:path w="10239746" h="2351495">
                <a:moveTo>
                  <a:pt x="0" y="0"/>
                </a:moveTo>
                <a:lnTo>
                  <a:pt x="10239746" y="0"/>
                </a:lnTo>
                <a:lnTo>
                  <a:pt x="10239746" y="2351494"/>
                </a:lnTo>
                <a:lnTo>
                  <a:pt x="0" y="235149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t="-319671"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9051927" y="9963150"/>
            <a:ext cx="11016011" cy="1802340"/>
          </a:xfrm>
          <a:custGeom>
            <a:avLst/>
            <a:gdLst/>
            <a:ahLst/>
            <a:cxnLst/>
            <a:rect l="l" t="t" r="r" b="b"/>
            <a:pathLst>
              <a:path w="11016011" h="1802340">
                <a:moveTo>
                  <a:pt x="0" y="0"/>
                </a:moveTo>
                <a:lnTo>
                  <a:pt x="11016011" y="0"/>
                </a:lnTo>
                <a:lnTo>
                  <a:pt x="11016011" y="1802340"/>
                </a:lnTo>
                <a:lnTo>
                  <a:pt x="0" y="180234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t="-407300"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698137" y="4037917"/>
            <a:ext cx="10197375" cy="3677403"/>
          </a:xfrm>
          <a:custGeom>
            <a:avLst/>
            <a:gdLst/>
            <a:ahLst/>
            <a:cxnLst/>
            <a:rect l="l" t="t" r="r" b="b"/>
            <a:pathLst>
              <a:path w="10197375" h="3677403">
                <a:moveTo>
                  <a:pt x="0" y="0"/>
                </a:moveTo>
                <a:lnTo>
                  <a:pt x="10197375" y="0"/>
                </a:lnTo>
                <a:lnTo>
                  <a:pt x="10197375" y="3677403"/>
                </a:lnTo>
                <a:lnTo>
                  <a:pt x="0" y="3677403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1096163" y="4047950"/>
            <a:ext cx="6659363" cy="3667370"/>
          </a:xfrm>
          <a:custGeom>
            <a:avLst/>
            <a:gdLst/>
            <a:ahLst/>
            <a:cxnLst/>
            <a:rect l="l" t="t" r="r" b="b"/>
            <a:pathLst>
              <a:path w="6659363" h="3667370">
                <a:moveTo>
                  <a:pt x="0" y="0"/>
                </a:moveTo>
                <a:lnTo>
                  <a:pt x="6659363" y="0"/>
                </a:lnTo>
                <a:lnTo>
                  <a:pt x="6659363" y="3667370"/>
                </a:lnTo>
                <a:lnTo>
                  <a:pt x="0" y="3667370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6313004" y="1086222"/>
            <a:ext cx="5661991" cy="1127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39"/>
              </a:lnSpc>
            </a:pPr>
            <a:r>
              <a:rPr lang="en-US" sz="6599" b="1">
                <a:solidFill>
                  <a:srgbClr val="143244"/>
                </a:solidFill>
                <a:latin typeface="DM Sans Bold"/>
                <a:ea typeface="DM Sans Bold"/>
                <a:cs typeface="DM Sans Bold"/>
                <a:sym typeface="DM Sans Bold"/>
              </a:rPr>
              <a:t>Data Analysis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99912" y="2472395"/>
            <a:ext cx="12967423" cy="7810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00"/>
              </a:lnSpc>
            </a:pPr>
            <a:r>
              <a:rPr lang="en-US" sz="4500" b="1">
                <a:solidFill>
                  <a:srgbClr val="143244"/>
                </a:solidFill>
                <a:latin typeface="DM Sans Bold"/>
                <a:ea typeface="DM Sans Bold"/>
                <a:cs typeface="DM Sans Bold"/>
                <a:sym typeface="DM Sans Bold"/>
              </a:rPr>
              <a:t>A. Data Distribution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199912" y="3320119"/>
            <a:ext cx="12967423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143244"/>
                </a:solidFill>
                <a:latin typeface="DM Sans Bold"/>
                <a:ea typeface="DM Sans Bold"/>
                <a:cs typeface="DM Sans Bold"/>
                <a:sym typeface="DM Sans Bold"/>
              </a:rPr>
              <a:t>Numerical Distribution - Departure, Arrival, Total Delay (Zoomed )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804431" y="7886770"/>
            <a:ext cx="15097050" cy="7715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85751" lvl="1" indent="-242875" algn="l">
              <a:lnSpc>
                <a:spcPts val="3149"/>
              </a:lnSpc>
              <a:buFont typeface="Arial"/>
              <a:buChar char="•"/>
            </a:pPr>
            <a:r>
              <a:rPr lang="en-US" sz="2249" dirty="0">
                <a:solidFill>
                  <a:srgbClr val="143244"/>
                </a:solidFill>
                <a:latin typeface="DM Sans"/>
                <a:ea typeface="DM Sans"/>
                <a:cs typeface="DM Sans"/>
                <a:sym typeface="DM Sans"/>
              </a:rPr>
              <a:t>Most delays fall under 50 minutes, confirming that disruptions are usually minor.</a:t>
            </a:r>
          </a:p>
          <a:p>
            <a:pPr marL="485751" lvl="1" indent="-242875" algn="l">
              <a:lnSpc>
                <a:spcPts val="3149"/>
              </a:lnSpc>
              <a:buFont typeface="Arial"/>
              <a:buChar char="•"/>
            </a:pPr>
            <a:r>
              <a:rPr lang="en-US" sz="2249" dirty="0">
                <a:solidFill>
                  <a:srgbClr val="143244"/>
                </a:solidFill>
                <a:latin typeface="DM Sans"/>
                <a:ea typeface="DM Sans"/>
                <a:cs typeface="DM Sans"/>
                <a:sym typeface="DM Sans"/>
              </a:rPr>
              <a:t>Delays cluster tightly in a low range, suggesting stable operational performance with only rare severe delays.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-2919194" y="8540166"/>
            <a:ext cx="4292203" cy="4346535"/>
          </a:xfrm>
          <a:custGeom>
            <a:avLst/>
            <a:gdLst/>
            <a:ahLst/>
            <a:cxnLst/>
            <a:rect l="l" t="t" r="r" b="b"/>
            <a:pathLst>
              <a:path w="4292203" h="4346535">
                <a:moveTo>
                  <a:pt x="0" y="0"/>
                </a:moveTo>
                <a:lnTo>
                  <a:pt x="4292203" y="0"/>
                </a:lnTo>
                <a:lnTo>
                  <a:pt x="4292203" y="4346535"/>
                </a:lnTo>
                <a:lnTo>
                  <a:pt x="0" y="43465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5400000">
            <a:off x="-778756" y="9676032"/>
            <a:ext cx="1557512" cy="1064949"/>
          </a:xfrm>
          <a:custGeom>
            <a:avLst/>
            <a:gdLst/>
            <a:ahLst/>
            <a:cxnLst/>
            <a:rect l="l" t="t" r="r" b="b"/>
            <a:pathLst>
              <a:path w="1557512" h="1064949">
                <a:moveTo>
                  <a:pt x="0" y="0"/>
                </a:moveTo>
                <a:lnTo>
                  <a:pt x="1557512" y="0"/>
                </a:lnTo>
                <a:lnTo>
                  <a:pt x="1557512" y="1064948"/>
                </a:lnTo>
                <a:lnTo>
                  <a:pt x="0" y="10649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-532474" y="1121822"/>
            <a:ext cx="865876" cy="4263243"/>
            <a:chOff x="0" y="0"/>
            <a:chExt cx="1154501" cy="5684324"/>
          </a:xfrm>
        </p:grpSpPr>
        <p:sp>
          <p:nvSpPr>
            <p:cNvPr id="5" name="Freeform 5"/>
            <p:cNvSpPr/>
            <p:nvPr/>
          </p:nvSpPr>
          <p:spPr>
            <a:xfrm rot="5400000">
              <a:off x="-893451" y="3636372"/>
              <a:ext cx="2941403" cy="1154501"/>
            </a:xfrm>
            <a:custGeom>
              <a:avLst/>
              <a:gdLst/>
              <a:ahLst/>
              <a:cxnLst/>
              <a:rect l="l" t="t" r="r" b="b"/>
              <a:pathLst>
                <a:path w="2941403" h="1154501">
                  <a:moveTo>
                    <a:pt x="0" y="0"/>
                  </a:moveTo>
                  <a:lnTo>
                    <a:pt x="2941403" y="0"/>
                  </a:lnTo>
                  <a:lnTo>
                    <a:pt x="2941403" y="1154501"/>
                  </a:lnTo>
                  <a:lnTo>
                    <a:pt x="0" y="11545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 rot="5400000">
              <a:off x="-719556" y="719556"/>
              <a:ext cx="2593612" cy="1154501"/>
            </a:xfrm>
            <a:custGeom>
              <a:avLst/>
              <a:gdLst/>
              <a:ahLst/>
              <a:cxnLst/>
              <a:rect l="l" t="t" r="r" b="b"/>
              <a:pathLst>
                <a:path w="2593612" h="1154501">
                  <a:moveTo>
                    <a:pt x="0" y="0"/>
                  </a:moveTo>
                  <a:lnTo>
                    <a:pt x="2593612" y="0"/>
                  </a:lnTo>
                  <a:lnTo>
                    <a:pt x="2593612" y="1154500"/>
                  </a:lnTo>
                  <a:lnTo>
                    <a:pt x="0" y="11545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r="-13409"/>
              </a:stretch>
            </a:blipFill>
          </p:spPr>
        </p:sp>
      </p:grpSp>
      <p:sp>
        <p:nvSpPr>
          <p:cNvPr id="7" name="Freeform 7"/>
          <p:cNvSpPr/>
          <p:nvPr/>
        </p:nvSpPr>
        <p:spPr>
          <a:xfrm rot="-5400000">
            <a:off x="17082857" y="-1775034"/>
            <a:ext cx="2966307" cy="3003855"/>
          </a:xfrm>
          <a:custGeom>
            <a:avLst/>
            <a:gdLst/>
            <a:ahLst/>
            <a:cxnLst/>
            <a:rect l="l" t="t" r="r" b="b"/>
            <a:pathLst>
              <a:path w="2966307" h="3003855">
                <a:moveTo>
                  <a:pt x="0" y="0"/>
                </a:moveTo>
                <a:lnTo>
                  <a:pt x="2966306" y="0"/>
                </a:lnTo>
                <a:lnTo>
                  <a:pt x="2966306" y="3003855"/>
                </a:lnTo>
                <a:lnTo>
                  <a:pt x="0" y="300385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5400000">
            <a:off x="17509244" y="-661394"/>
            <a:ext cx="1557512" cy="1064949"/>
          </a:xfrm>
          <a:custGeom>
            <a:avLst/>
            <a:gdLst/>
            <a:ahLst/>
            <a:cxnLst/>
            <a:rect l="l" t="t" r="r" b="b"/>
            <a:pathLst>
              <a:path w="1557512" h="1064949">
                <a:moveTo>
                  <a:pt x="0" y="0"/>
                </a:moveTo>
                <a:lnTo>
                  <a:pt x="1557512" y="0"/>
                </a:lnTo>
                <a:lnTo>
                  <a:pt x="1557512" y="1064948"/>
                </a:lnTo>
                <a:lnTo>
                  <a:pt x="0" y="10649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-4003207" y="-1651210"/>
            <a:ext cx="5203119" cy="4114800"/>
          </a:xfrm>
          <a:custGeom>
            <a:avLst/>
            <a:gdLst/>
            <a:ahLst/>
            <a:cxnLst/>
            <a:rect l="l" t="t" r="r" b="b"/>
            <a:pathLst>
              <a:path w="5203119" h="4114800">
                <a:moveTo>
                  <a:pt x="0" y="0"/>
                </a:moveTo>
                <a:lnTo>
                  <a:pt x="5203119" y="0"/>
                </a:lnTo>
                <a:lnTo>
                  <a:pt x="520311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9999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-943346" y="-2001197"/>
            <a:ext cx="10239746" cy="2351495"/>
          </a:xfrm>
          <a:custGeom>
            <a:avLst/>
            <a:gdLst/>
            <a:ahLst/>
            <a:cxnLst/>
            <a:rect l="l" t="t" r="r" b="b"/>
            <a:pathLst>
              <a:path w="10239746" h="2351495">
                <a:moveTo>
                  <a:pt x="0" y="0"/>
                </a:moveTo>
                <a:lnTo>
                  <a:pt x="10239746" y="0"/>
                </a:lnTo>
                <a:lnTo>
                  <a:pt x="10239746" y="2351494"/>
                </a:lnTo>
                <a:lnTo>
                  <a:pt x="0" y="235149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t="-319671"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9051927" y="9963150"/>
            <a:ext cx="11016011" cy="1802340"/>
          </a:xfrm>
          <a:custGeom>
            <a:avLst/>
            <a:gdLst/>
            <a:ahLst/>
            <a:cxnLst/>
            <a:rect l="l" t="t" r="r" b="b"/>
            <a:pathLst>
              <a:path w="11016011" h="1802340">
                <a:moveTo>
                  <a:pt x="0" y="0"/>
                </a:moveTo>
                <a:lnTo>
                  <a:pt x="11016011" y="0"/>
                </a:lnTo>
                <a:lnTo>
                  <a:pt x="11016011" y="1802340"/>
                </a:lnTo>
                <a:lnTo>
                  <a:pt x="0" y="180234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t="-407300"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8549534" y="2910544"/>
            <a:ext cx="8351948" cy="6519206"/>
          </a:xfrm>
          <a:custGeom>
            <a:avLst/>
            <a:gdLst/>
            <a:ahLst/>
            <a:cxnLst/>
            <a:rect l="l" t="t" r="r" b="b"/>
            <a:pathLst>
              <a:path w="8351948" h="6519206">
                <a:moveTo>
                  <a:pt x="0" y="0"/>
                </a:moveTo>
                <a:lnTo>
                  <a:pt x="8351947" y="0"/>
                </a:lnTo>
                <a:lnTo>
                  <a:pt x="8351947" y="6519206"/>
                </a:lnTo>
                <a:lnTo>
                  <a:pt x="0" y="6519206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6313004" y="1086222"/>
            <a:ext cx="5661991" cy="1127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39"/>
              </a:lnSpc>
            </a:pPr>
            <a:r>
              <a:rPr lang="en-US" sz="6599" b="1">
                <a:solidFill>
                  <a:srgbClr val="143244"/>
                </a:solidFill>
                <a:latin typeface="DM Sans Bold"/>
                <a:ea typeface="DM Sans Bold"/>
                <a:cs typeface="DM Sans Bold"/>
                <a:sym typeface="DM Sans Bold"/>
              </a:rPr>
              <a:t>Data Analysis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199912" y="2472395"/>
            <a:ext cx="12967423" cy="7810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00"/>
              </a:lnSpc>
            </a:pPr>
            <a:r>
              <a:rPr lang="en-US" sz="4500" b="1">
                <a:solidFill>
                  <a:srgbClr val="143244"/>
                </a:solidFill>
                <a:latin typeface="DM Sans Bold"/>
                <a:ea typeface="DM Sans Bold"/>
                <a:cs typeface="DM Sans Bold"/>
                <a:sym typeface="DM Sans Bold"/>
              </a:rPr>
              <a:t>A. Data Distribution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99912" y="3320119"/>
            <a:ext cx="12967423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143244"/>
                </a:solidFill>
                <a:latin typeface="DM Sans Bold"/>
                <a:ea typeface="DM Sans Bold"/>
                <a:cs typeface="DM Sans Bold"/>
                <a:sym typeface="DM Sans Bold"/>
              </a:rPr>
              <a:t>Target Variable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199912" y="4148794"/>
            <a:ext cx="7033809" cy="23336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85751" lvl="1" indent="-242875" algn="l">
              <a:lnSpc>
                <a:spcPts val="3149"/>
              </a:lnSpc>
              <a:buFont typeface="Arial"/>
              <a:buChar char="•"/>
            </a:pPr>
            <a:r>
              <a:rPr lang="en-US" sz="2249">
                <a:solidFill>
                  <a:srgbClr val="143244"/>
                </a:solidFill>
                <a:latin typeface="DM Sans"/>
                <a:ea typeface="DM Sans"/>
                <a:cs typeface="DM Sans"/>
                <a:sym typeface="DM Sans"/>
              </a:rPr>
              <a:t>More passengers are dissatisfied than satisfied, suggesting that current service levels fall short of customer expectations.</a:t>
            </a:r>
          </a:p>
          <a:p>
            <a:pPr marL="485751" lvl="1" indent="-242875" algn="l">
              <a:lnSpc>
                <a:spcPts val="3149"/>
              </a:lnSpc>
              <a:buFont typeface="Arial"/>
              <a:buChar char="•"/>
            </a:pPr>
            <a:r>
              <a:rPr lang="en-US" sz="2249">
                <a:solidFill>
                  <a:srgbClr val="143244"/>
                </a:solidFill>
                <a:latin typeface="DM Sans"/>
                <a:ea typeface="DM Sans"/>
                <a:cs typeface="DM Sans"/>
                <a:sym typeface="DM Sans"/>
              </a:rPr>
              <a:t>The small gap between the two groups suggests customers have mixed experiences and are not consistently satisfied.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-2919194" y="8540166"/>
            <a:ext cx="4292203" cy="4346535"/>
          </a:xfrm>
          <a:custGeom>
            <a:avLst/>
            <a:gdLst/>
            <a:ahLst/>
            <a:cxnLst/>
            <a:rect l="l" t="t" r="r" b="b"/>
            <a:pathLst>
              <a:path w="4292203" h="4346535">
                <a:moveTo>
                  <a:pt x="0" y="0"/>
                </a:moveTo>
                <a:lnTo>
                  <a:pt x="4292203" y="0"/>
                </a:lnTo>
                <a:lnTo>
                  <a:pt x="4292203" y="4346535"/>
                </a:lnTo>
                <a:lnTo>
                  <a:pt x="0" y="43465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5400000">
            <a:off x="-778756" y="9676032"/>
            <a:ext cx="1557512" cy="1064949"/>
          </a:xfrm>
          <a:custGeom>
            <a:avLst/>
            <a:gdLst/>
            <a:ahLst/>
            <a:cxnLst/>
            <a:rect l="l" t="t" r="r" b="b"/>
            <a:pathLst>
              <a:path w="1557512" h="1064949">
                <a:moveTo>
                  <a:pt x="0" y="0"/>
                </a:moveTo>
                <a:lnTo>
                  <a:pt x="1557512" y="0"/>
                </a:lnTo>
                <a:lnTo>
                  <a:pt x="1557512" y="1064948"/>
                </a:lnTo>
                <a:lnTo>
                  <a:pt x="0" y="106494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-532474" y="1121822"/>
            <a:ext cx="865876" cy="4263243"/>
            <a:chOff x="0" y="0"/>
            <a:chExt cx="1154501" cy="5684324"/>
          </a:xfrm>
        </p:grpSpPr>
        <p:sp>
          <p:nvSpPr>
            <p:cNvPr id="5" name="Freeform 5"/>
            <p:cNvSpPr/>
            <p:nvPr/>
          </p:nvSpPr>
          <p:spPr>
            <a:xfrm rot="5400000">
              <a:off x="-893451" y="3636372"/>
              <a:ext cx="2941403" cy="1154501"/>
            </a:xfrm>
            <a:custGeom>
              <a:avLst/>
              <a:gdLst/>
              <a:ahLst/>
              <a:cxnLst/>
              <a:rect l="l" t="t" r="r" b="b"/>
              <a:pathLst>
                <a:path w="2941403" h="1154501">
                  <a:moveTo>
                    <a:pt x="0" y="0"/>
                  </a:moveTo>
                  <a:lnTo>
                    <a:pt x="2941403" y="0"/>
                  </a:lnTo>
                  <a:lnTo>
                    <a:pt x="2941403" y="1154501"/>
                  </a:lnTo>
                  <a:lnTo>
                    <a:pt x="0" y="11545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 rot="5400000">
              <a:off x="-719556" y="719556"/>
              <a:ext cx="2593612" cy="1154501"/>
            </a:xfrm>
            <a:custGeom>
              <a:avLst/>
              <a:gdLst/>
              <a:ahLst/>
              <a:cxnLst/>
              <a:rect l="l" t="t" r="r" b="b"/>
              <a:pathLst>
                <a:path w="2593612" h="1154501">
                  <a:moveTo>
                    <a:pt x="0" y="0"/>
                  </a:moveTo>
                  <a:lnTo>
                    <a:pt x="2593612" y="0"/>
                  </a:lnTo>
                  <a:lnTo>
                    <a:pt x="2593612" y="1154500"/>
                  </a:lnTo>
                  <a:lnTo>
                    <a:pt x="0" y="11545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r="-13409"/>
              </a:stretch>
            </a:blipFill>
          </p:spPr>
        </p:sp>
      </p:grpSp>
      <p:sp>
        <p:nvSpPr>
          <p:cNvPr id="7" name="Freeform 7"/>
          <p:cNvSpPr/>
          <p:nvPr/>
        </p:nvSpPr>
        <p:spPr>
          <a:xfrm rot="-5400000">
            <a:off x="17082857" y="-1775034"/>
            <a:ext cx="2966307" cy="3003855"/>
          </a:xfrm>
          <a:custGeom>
            <a:avLst/>
            <a:gdLst/>
            <a:ahLst/>
            <a:cxnLst/>
            <a:rect l="l" t="t" r="r" b="b"/>
            <a:pathLst>
              <a:path w="2966307" h="3003855">
                <a:moveTo>
                  <a:pt x="0" y="0"/>
                </a:moveTo>
                <a:lnTo>
                  <a:pt x="2966306" y="0"/>
                </a:lnTo>
                <a:lnTo>
                  <a:pt x="2966306" y="3003855"/>
                </a:lnTo>
                <a:lnTo>
                  <a:pt x="0" y="300385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5400000">
            <a:off x="17509244" y="-661394"/>
            <a:ext cx="1557512" cy="1064949"/>
          </a:xfrm>
          <a:custGeom>
            <a:avLst/>
            <a:gdLst/>
            <a:ahLst/>
            <a:cxnLst/>
            <a:rect l="l" t="t" r="r" b="b"/>
            <a:pathLst>
              <a:path w="1557512" h="1064949">
                <a:moveTo>
                  <a:pt x="0" y="0"/>
                </a:moveTo>
                <a:lnTo>
                  <a:pt x="1557512" y="0"/>
                </a:lnTo>
                <a:lnTo>
                  <a:pt x="1557512" y="1064948"/>
                </a:lnTo>
                <a:lnTo>
                  <a:pt x="0" y="106494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-4003207" y="-1651210"/>
            <a:ext cx="5203119" cy="4114800"/>
          </a:xfrm>
          <a:custGeom>
            <a:avLst/>
            <a:gdLst/>
            <a:ahLst/>
            <a:cxnLst/>
            <a:rect l="l" t="t" r="r" b="b"/>
            <a:pathLst>
              <a:path w="5203119" h="4114800">
                <a:moveTo>
                  <a:pt x="0" y="0"/>
                </a:moveTo>
                <a:lnTo>
                  <a:pt x="5203119" y="0"/>
                </a:lnTo>
                <a:lnTo>
                  <a:pt x="520311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alphaModFix amt="9999"/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-943346" y="-2001197"/>
            <a:ext cx="10239746" cy="2351495"/>
          </a:xfrm>
          <a:custGeom>
            <a:avLst/>
            <a:gdLst/>
            <a:ahLst/>
            <a:cxnLst/>
            <a:rect l="l" t="t" r="r" b="b"/>
            <a:pathLst>
              <a:path w="10239746" h="2351495">
                <a:moveTo>
                  <a:pt x="0" y="0"/>
                </a:moveTo>
                <a:lnTo>
                  <a:pt x="10239746" y="0"/>
                </a:lnTo>
                <a:lnTo>
                  <a:pt x="10239746" y="2351494"/>
                </a:lnTo>
                <a:lnTo>
                  <a:pt x="0" y="2351494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t="-319671"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9051927" y="9963150"/>
            <a:ext cx="11016011" cy="1802340"/>
          </a:xfrm>
          <a:custGeom>
            <a:avLst/>
            <a:gdLst/>
            <a:ahLst/>
            <a:cxnLst/>
            <a:rect l="l" t="t" r="r" b="b"/>
            <a:pathLst>
              <a:path w="11016011" h="1802340">
                <a:moveTo>
                  <a:pt x="0" y="0"/>
                </a:moveTo>
                <a:lnTo>
                  <a:pt x="11016011" y="0"/>
                </a:lnTo>
                <a:lnTo>
                  <a:pt x="11016011" y="1802340"/>
                </a:lnTo>
                <a:lnTo>
                  <a:pt x="0" y="180234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t="-407300"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3672065" y="4013550"/>
            <a:ext cx="5573303" cy="4664890"/>
          </a:xfrm>
          <a:custGeom>
            <a:avLst/>
            <a:gdLst/>
            <a:ahLst/>
            <a:cxnLst/>
            <a:rect l="l" t="t" r="r" b="b"/>
            <a:pathLst>
              <a:path w="5573303" h="4664890">
                <a:moveTo>
                  <a:pt x="0" y="0"/>
                </a:moveTo>
                <a:lnTo>
                  <a:pt x="5573303" y="0"/>
                </a:lnTo>
                <a:lnTo>
                  <a:pt x="5573303" y="4664890"/>
                </a:lnTo>
                <a:lnTo>
                  <a:pt x="0" y="4664890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t="-1439" r="-24093"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9054596" y="3977344"/>
            <a:ext cx="5347313" cy="4778088"/>
          </a:xfrm>
          <a:custGeom>
            <a:avLst/>
            <a:gdLst/>
            <a:ahLst/>
            <a:cxnLst/>
            <a:rect l="l" t="t" r="r" b="b"/>
            <a:pathLst>
              <a:path w="5347313" h="4778088">
                <a:moveTo>
                  <a:pt x="0" y="0"/>
                </a:moveTo>
                <a:lnTo>
                  <a:pt x="5347314" y="0"/>
                </a:lnTo>
                <a:lnTo>
                  <a:pt x="5347314" y="4778088"/>
                </a:lnTo>
                <a:lnTo>
                  <a:pt x="0" y="4778088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r="-26880"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8488079" y="8586382"/>
            <a:ext cx="1552678" cy="999482"/>
          </a:xfrm>
          <a:custGeom>
            <a:avLst/>
            <a:gdLst/>
            <a:ahLst/>
            <a:cxnLst/>
            <a:rect l="l" t="t" r="r" b="b"/>
            <a:pathLst>
              <a:path w="1552678" h="999482">
                <a:moveTo>
                  <a:pt x="0" y="0"/>
                </a:moveTo>
                <a:lnTo>
                  <a:pt x="1552678" y="0"/>
                </a:lnTo>
                <a:lnTo>
                  <a:pt x="1552678" y="999482"/>
                </a:lnTo>
                <a:lnTo>
                  <a:pt x="0" y="999482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-380708" t="-30234" b="-380715"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6313004" y="1086222"/>
            <a:ext cx="5661991" cy="1127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39"/>
              </a:lnSpc>
            </a:pPr>
            <a:r>
              <a:rPr lang="en-US" sz="6599" b="1">
                <a:solidFill>
                  <a:srgbClr val="143244"/>
                </a:solidFill>
                <a:latin typeface="DM Sans Bold"/>
                <a:ea typeface="DM Sans Bold"/>
                <a:cs typeface="DM Sans Bold"/>
                <a:sym typeface="DM Sans Bold"/>
              </a:rPr>
              <a:t>Data Analysis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199912" y="2472395"/>
            <a:ext cx="12967423" cy="7810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00"/>
              </a:lnSpc>
            </a:pPr>
            <a:r>
              <a:rPr lang="en-US" sz="4500" b="1">
                <a:solidFill>
                  <a:srgbClr val="143244"/>
                </a:solidFill>
                <a:latin typeface="DM Sans Bold"/>
                <a:ea typeface="DM Sans Bold"/>
                <a:cs typeface="DM Sans Bold"/>
                <a:sym typeface="DM Sans Bold"/>
              </a:rPr>
              <a:t>B. Passenger Characteristics Analysis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199912" y="3320119"/>
            <a:ext cx="12967423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143244"/>
                </a:solidFill>
                <a:latin typeface="DM Sans Bold"/>
                <a:ea typeface="DM Sans Bold"/>
                <a:cs typeface="DM Sans Bold"/>
                <a:sym typeface="DM Sans Bold"/>
              </a:rPr>
              <a:t>Satisfaction by Gender &amp; Customer Type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532474" y="4194439"/>
            <a:ext cx="3325848" cy="19431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85751" lvl="1" indent="-242875" algn="l">
              <a:lnSpc>
                <a:spcPts val="3149"/>
              </a:lnSpc>
              <a:buFont typeface="Arial"/>
              <a:buChar char="•"/>
            </a:pPr>
            <a:r>
              <a:rPr lang="en-US" sz="2249">
                <a:solidFill>
                  <a:srgbClr val="143244"/>
                </a:solidFill>
                <a:latin typeface="DM Sans"/>
                <a:ea typeface="DM Sans"/>
                <a:cs typeface="DM Sans"/>
                <a:sym typeface="DM Sans"/>
              </a:rPr>
              <a:t>Gender shows minimal impact on satisfaction</a:t>
            </a:r>
          </a:p>
          <a:p>
            <a:pPr marL="485751" lvl="1" indent="-242875" algn="l">
              <a:lnSpc>
                <a:spcPts val="3149"/>
              </a:lnSpc>
              <a:buFont typeface="Arial"/>
              <a:buChar char="•"/>
            </a:pPr>
            <a:r>
              <a:rPr lang="en-US" sz="2249">
                <a:solidFill>
                  <a:srgbClr val="143244"/>
                </a:solidFill>
                <a:latin typeface="DM Sans"/>
                <a:ea typeface="DM Sans"/>
                <a:cs typeface="DM Sans"/>
                <a:sym typeface="DM Sans"/>
              </a:rPr>
              <a:t>Service issues affect all genders similarly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4354285" y="4032760"/>
            <a:ext cx="3401241" cy="42862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85751" lvl="1" indent="-242875" algn="l">
              <a:lnSpc>
                <a:spcPts val="3149"/>
              </a:lnSpc>
              <a:buFont typeface="Arial"/>
              <a:buChar char="•"/>
            </a:pPr>
            <a:r>
              <a:rPr lang="en-US" sz="2249">
                <a:solidFill>
                  <a:srgbClr val="143244"/>
                </a:solidFill>
                <a:latin typeface="DM Sans"/>
                <a:ea typeface="DM Sans"/>
                <a:cs typeface="DM Sans"/>
                <a:sym typeface="DM Sans"/>
              </a:rPr>
              <a:t>Loyal customers still show high dissatisfaction, meaning expectations aren’t met.</a:t>
            </a:r>
          </a:p>
          <a:p>
            <a:pPr marL="485751" lvl="1" indent="-242875" algn="l">
              <a:lnSpc>
                <a:spcPts val="3149"/>
              </a:lnSpc>
              <a:buFont typeface="Arial"/>
              <a:buChar char="•"/>
            </a:pPr>
            <a:r>
              <a:rPr lang="en-US" sz="2249">
                <a:solidFill>
                  <a:srgbClr val="143244"/>
                </a:solidFill>
                <a:latin typeface="DM Sans"/>
                <a:ea typeface="DM Sans"/>
                <a:cs typeface="DM Sans"/>
                <a:sym typeface="DM Sans"/>
              </a:rPr>
              <a:t>Disloyal customers are even more dissatisfied, suggesting weak first-time experience.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-2919194" y="8540166"/>
            <a:ext cx="4292203" cy="4346535"/>
          </a:xfrm>
          <a:custGeom>
            <a:avLst/>
            <a:gdLst/>
            <a:ahLst/>
            <a:cxnLst/>
            <a:rect l="l" t="t" r="r" b="b"/>
            <a:pathLst>
              <a:path w="4292203" h="4346535">
                <a:moveTo>
                  <a:pt x="0" y="0"/>
                </a:moveTo>
                <a:lnTo>
                  <a:pt x="4292203" y="0"/>
                </a:lnTo>
                <a:lnTo>
                  <a:pt x="4292203" y="4346535"/>
                </a:lnTo>
                <a:lnTo>
                  <a:pt x="0" y="43465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5400000">
            <a:off x="-778756" y="9676032"/>
            <a:ext cx="1557512" cy="1064949"/>
          </a:xfrm>
          <a:custGeom>
            <a:avLst/>
            <a:gdLst/>
            <a:ahLst/>
            <a:cxnLst/>
            <a:rect l="l" t="t" r="r" b="b"/>
            <a:pathLst>
              <a:path w="1557512" h="1064949">
                <a:moveTo>
                  <a:pt x="0" y="0"/>
                </a:moveTo>
                <a:lnTo>
                  <a:pt x="1557512" y="0"/>
                </a:lnTo>
                <a:lnTo>
                  <a:pt x="1557512" y="1064948"/>
                </a:lnTo>
                <a:lnTo>
                  <a:pt x="0" y="10649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-532474" y="1121822"/>
            <a:ext cx="865876" cy="4263243"/>
            <a:chOff x="0" y="0"/>
            <a:chExt cx="1154501" cy="5684324"/>
          </a:xfrm>
        </p:grpSpPr>
        <p:sp>
          <p:nvSpPr>
            <p:cNvPr id="5" name="Freeform 5"/>
            <p:cNvSpPr/>
            <p:nvPr/>
          </p:nvSpPr>
          <p:spPr>
            <a:xfrm rot="5400000">
              <a:off x="-893451" y="3636372"/>
              <a:ext cx="2941403" cy="1154501"/>
            </a:xfrm>
            <a:custGeom>
              <a:avLst/>
              <a:gdLst/>
              <a:ahLst/>
              <a:cxnLst/>
              <a:rect l="l" t="t" r="r" b="b"/>
              <a:pathLst>
                <a:path w="2941403" h="1154501">
                  <a:moveTo>
                    <a:pt x="0" y="0"/>
                  </a:moveTo>
                  <a:lnTo>
                    <a:pt x="2941403" y="0"/>
                  </a:lnTo>
                  <a:lnTo>
                    <a:pt x="2941403" y="1154501"/>
                  </a:lnTo>
                  <a:lnTo>
                    <a:pt x="0" y="11545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 rot="5400000">
              <a:off x="-719556" y="719556"/>
              <a:ext cx="2593612" cy="1154501"/>
            </a:xfrm>
            <a:custGeom>
              <a:avLst/>
              <a:gdLst/>
              <a:ahLst/>
              <a:cxnLst/>
              <a:rect l="l" t="t" r="r" b="b"/>
              <a:pathLst>
                <a:path w="2593612" h="1154501">
                  <a:moveTo>
                    <a:pt x="0" y="0"/>
                  </a:moveTo>
                  <a:lnTo>
                    <a:pt x="2593612" y="0"/>
                  </a:lnTo>
                  <a:lnTo>
                    <a:pt x="2593612" y="1154500"/>
                  </a:lnTo>
                  <a:lnTo>
                    <a:pt x="0" y="11545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r="-13409"/>
              </a:stretch>
            </a:blipFill>
          </p:spPr>
        </p:sp>
      </p:grpSp>
      <p:sp>
        <p:nvSpPr>
          <p:cNvPr id="7" name="Freeform 7"/>
          <p:cNvSpPr/>
          <p:nvPr/>
        </p:nvSpPr>
        <p:spPr>
          <a:xfrm rot="-5400000">
            <a:off x="17082857" y="-1775034"/>
            <a:ext cx="2966307" cy="3003855"/>
          </a:xfrm>
          <a:custGeom>
            <a:avLst/>
            <a:gdLst/>
            <a:ahLst/>
            <a:cxnLst/>
            <a:rect l="l" t="t" r="r" b="b"/>
            <a:pathLst>
              <a:path w="2966307" h="3003855">
                <a:moveTo>
                  <a:pt x="0" y="0"/>
                </a:moveTo>
                <a:lnTo>
                  <a:pt x="2966306" y="0"/>
                </a:lnTo>
                <a:lnTo>
                  <a:pt x="2966306" y="3003855"/>
                </a:lnTo>
                <a:lnTo>
                  <a:pt x="0" y="300385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5400000">
            <a:off x="17509244" y="-661394"/>
            <a:ext cx="1557512" cy="1064949"/>
          </a:xfrm>
          <a:custGeom>
            <a:avLst/>
            <a:gdLst/>
            <a:ahLst/>
            <a:cxnLst/>
            <a:rect l="l" t="t" r="r" b="b"/>
            <a:pathLst>
              <a:path w="1557512" h="1064949">
                <a:moveTo>
                  <a:pt x="0" y="0"/>
                </a:moveTo>
                <a:lnTo>
                  <a:pt x="1557512" y="0"/>
                </a:lnTo>
                <a:lnTo>
                  <a:pt x="1557512" y="1064948"/>
                </a:lnTo>
                <a:lnTo>
                  <a:pt x="0" y="10649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-4003207" y="-1651210"/>
            <a:ext cx="5203119" cy="4114800"/>
          </a:xfrm>
          <a:custGeom>
            <a:avLst/>
            <a:gdLst/>
            <a:ahLst/>
            <a:cxnLst/>
            <a:rect l="l" t="t" r="r" b="b"/>
            <a:pathLst>
              <a:path w="5203119" h="4114800">
                <a:moveTo>
                  <a:pt x="0" y="0"/>
                </a:moveTo>
                <a:lnTo>
                  <a:pt x="5203119" y="0"/>
                </a:lnTo>
                <a:lnTo>
                  <a:pt x="520311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9999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-943346" y="-2001197"/>
            <a:ext cx="10239746" cy="2351495"/>
          </a:xfrm>
          <a:custGeom>
            <a:avLst/>
            <a:gdLst/>
            <a:ahLst/>
            <a:cxnLst/>
            <a:rect l="l" t="t" r="r" b="b"/>
            <a:pathLst>
              <a:path w="10239746" h="2351495">
                <a:moveTo>
                  <a:pt x="0" y="0"/>
                </a:moveTo>
                <a:lnTo>
                  <a:pt x="10239746" y="0"/>
                </a:lnTo>
                <a:lnTo>
                  <a:pt x="10239746" y="2351494"/>
                </a:lnTo>
                <a:lnTo>
                  <a:pt x="0" y="235149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t="-319671"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9051927" y="9963150"/>
            <a:ext cx="11016011" cy="1802340"/>
          </a:xfrm>
          <a:custGeom>
            <a:avLst/>
            <a:gdLst/>
            <a:ahLst/>
            <a:cxnLst/>
            <a:rect l="l" t="t" r="r" b="b"/>
            <a:pathLst>
              <a:path w="11016011" h="1802340">
                <a:moveTo>
                  <a:pt x="0" y="0"/>
                </a:moveTo>
                <a:lnTo>
                  <a:pt x="11016011" y="0"/>
                </a:lnTo>
                <a:lnTo>
                  <a:pt x="11016011" y="1802340"/>
                </a:lnTo>
                <a:lnTo>
                  <a:pt x="0" y="180234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t="-407300"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8488079" y="8675437"/>
            <a:ext cx="1552678" cy="999482"/>
          </a:xfrm>
          <a:custGeom>
            <a:avLst/>
            <a:gdLst/>
            <a:ahLst/>
            <a:cxnLst/>
            <a:rect l="l" t="t" r="r" b="b"/>
            <a:pathLst>
              <a:path w="1552678" h="999482">
                <a:moveTo>
                  <a:pt x="0" y="0"/>
                </a:moveTo>
                <a:lnTo>
                  <a:pt x="1552678" y="0"/>
                </a:lnTo>
                <a:lnTo>
                  <a:pt x="1552678" y="999482"/>
                </a:lnTo>
                <a:lnTo>
                  <a:pt x="0" y="999482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-380708" t="-30234" b="-380715"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3858322" y="3935914"/>
            <a:ext cx="5378654" cy="4821519"/>
          </a:xfrm>
          <a:custGeom>
            <a:avLst/>
            <a:gdLst/>
            <a:ahLst/>
            <a:cxnLst/>
            <a:rect l="l" t="t" r="r" b="b"/>
            <a:pathLst>
              <a:path w="5378654" h="4821519">
                <a:moveTo>
                  <a:pt x="0" y="0"/>
                </a:moveTo>
                <a:lnTo>
                  <a:pt x="5378654" y="0"/>
                </a:lnTo>
                <a:lnTo>
                  <a:pt x="5378654" y="4821519"/>
                </a:lnTo>
                <a:lnTo>
                  <a:pt x="0" y="4821519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r="-26901"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9040051" y="3960143"/>
            <a:ext cx="5440582" cy="4821519"/>
          </a:xfrm>
          <a:custGeom>
            <a:avLst/>
            <a:gdLst/>
            <a:ahLst/>
            <a:cxnLst/>
            <a:rect l="l" t="t" r="r" b="b"/>
            <a:pathLst>
              <a:path w="5440582" h="4821519">
                <a:moveTo>
                  <a:pt x="0" y="0"/>
                </a:moveTo>
                <a:lnTo>
                  <a:pt x="5440582" y="0"/>
                </a:lnTo>
                <a:lnTo>
                  <a:pt x="5440582" y="4821519"/>
                </a:lnTo>
                <a:lnTo>
                  <a:pt x="0" y="4821519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r="-25740"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6313004" y="1086222"/>
            <a:ext cx="5661991" cy="1127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39"/>
              </a:lnSpc>
            </a:pPr>
            <a:r>
              <a:rPr lang="en-US" sz="6599" b="1">
                <a:solidFill>
                  <a:srgbClr val="143244"/>
                </a:solidFill>
                <a:latin typeface="DM Sans Bold"/>
                <a:ea typeface="DM Sans Bold"/>
                <a:cs typeface="DM Sans Bold"/>
                <a:sym typeface="DM Sans Bold"/>
              </a:rPr>
              <a:t>Data Analysis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199912" y="2472395"/>
            <a:ext cx="12967423" cy="7810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00"/>
              </a:lnSpc>
            </a:pPr>
            <a:r>
              <a:rPr lang="en-US" sz="4500" b="1">
                <a:solidFill>
                  <a:srgbClr val="143244"/>
                </a:solidFill>
                <a:latin typeface="DM Sans Bold"/>
                <a:ea typeface="DM Sans Bold"/>
                <a:cs typeface="DM Sans Bold"/>
                <a:sym typeface="DM Sans Bold"/>
              </a:rPr>
              <a:t>B. Passenger Characteristics Analysis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199912" y="3320119"/>
            <a:ext cx="12967423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143244"/>
                </a:solidFill>
                <a:latin typeface="DM Sans Bold"/>
                <a:ea typeface="DM Sans Bold"/>
                <a:cs typeface="DM Sans Bold"/>
                <a:sym typeface="DM Sans Bold"/>
              </a:rPr>
              <a:t>Satisfaction by Type of Travel &amp; Class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475324" y="4194439"/>
            <a:ext cx="3325848" cy="42862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85751" lvl="1" indent="-242875" algn="l">
              <a:lnSpc>
                <a:spcPts val="3149"/>
              </a:lnSpc>
              <a:buFont typeface="Arial"/>
              <a:buChar char="•"/>
            </a:pPr>
            <a:r>
              <a:rPr lang="en-US" sz="2249">
                <a:solidFill>
                  <a:srgbClr val="143244"/>
                </a:solidFill>
                <a:latin typeface="DM Sans"/>
                <a:ea typeface="DM Sans"/>
                <a:cs typeface="DM Sans"/>
                <a:sym typeface="DM Sans"/>
              </a:rPr>
              <a:t>Business travelers show higher satisfaction, likely because services align better with their needs.</a:t>
            </a:r>
          </a:p>
          <a:p>
            <a:pPr marL="485751" lvl="1" indent="-242875" algn="l">
              <a:lnSpc>
                <a:spcPts val="3149"/>
              </a:lnSpc>
              <a:buFont typeface="Arial"/>
              <a:buChar char="•"/>
            </a:pPr>
            <a:r>
              <a:rPr lang="en-US" sz="2249">
                <a:solidFill>
                  <a:srgbClr val="143244"/>
                </a:solidFill>
                <a:latin typeface="DM Sans"/>
                <a:ea typeface="DM Sans"/>
                <a:cs typeface="DM Sans"/>
                <a:sym typeface="DM Sans"/>
              </a:rPr>
              <a:t>Personal travelers are less satisfied, suggesting their experience is less consistent.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4249510" y="4032760"/>
            <a:ext cx="3627843" cy="35052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85751" lvl="1" indent="-242875" algn="l">
              <a:lnSpc>
                <a:spcPts val="3149"/>
              </a:lnSpc>
              <a:buFont typeface="Arial"/>
              <a:buChar char="•"/>
            </a:pPr>
            <a:r>
              <a:rPr lang="en-US" sz="2249">
                <a:solidFill>
                  <a:srgbClr val="143244"/>
                </a:solidFill>
                <a:latin typeface="DM Sans"/>
                <a:ea typeface="DM Sans"/>
                <a:cs typeface="DM Sans"/>
                <a:sym typeface="DM Sans"/>
              </a:rPr>
              <a:t>Business class provides the strongest satisfaction, reflecting better service quality.</a:t>
            </a:r>
          </a:p>
          <a:p>
            <a:pPr marL="485751" lvl="1" indent="-242875" algn="l">
              <a:lnSpc>
                <a:spcPts val="3149"/>
              </a:lnSpc>
              <a:buFont typeface="Arial"/>
              <a:buChar char="•"/>
            </a:pPr>
            <a:r>
              <a:rPr lang="en-US" sz="2249">
                <a:solidFill>
                  <a:srgbClr val="143244"/>
                </a:solidFill>
                <a:latin typeface="DM Sans"/>
                <a:ea typeface="DM Sans"/>
                <a:cs typeface="DM Sans"/>
                <a:sym typeface="DM Sans"/>
              </a:rPr>
              <a:t>Economy and Eco Plus have higher dissatisfaction, pointing to service gaps in lower classes.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-2919194" y="8540166"/>
            <a:ext cx="4292203" cy="4346535"/>
          </a:xfrm>
          <a:custGeom>
            <a:avLst/>
            <a:gdLst/>
            <a:ahLst/>
            <a:cxnLst/>
            <a:rect l="l" t="t" r="r" b="b"/>
            <a:pathLst>
              <a:path w="4292203" h="4346535">
                <a:moveTo>
                  <a:pt x="0" y="0"/>
                </a:moveTo>
                <a:lnTo>
                  <a:pt x="4292203" y="0"/>
                </a:lnTo>
                <a:lnTo>
                  <a:pt x="4292203" y="4346535"/>
                </a:lnTo>
                <a:lnTo>
                  <a:pt x="0" y="43465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5400000">
            <a:off x="-778756" y="9676032"/>
            <a:ext cx="1557512" cy="1064949"/>
          </a:xfrm>
          <a:custGeom>
            <a:avLst/>
            <a:gdLst/>
            <a:ahLst/>
            <a:cxnLst/>
            <a:rect l="l" t="t" r="r" b="b"/>
            <a:pathLst>
              <a:path w="1557512" h="1064949">
                <a:moveTo>
                  <a:pt x="0" y="0"/>
                </a:moveTo>
                <a:lnTo>
                  <a:pt x="1557512" y="0"/>
                </a:lnTo>
                <a:lnTo>
                  <a:pt x="1557512" y="1064948"/>
                </a:lnTo>
                <a:lnTo>
                  <a:pt x="0" y="10649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-532474" y="1121822"/>
            <a:ext cx="865876" cy="4263243"/>
            <a:chOff x="0" y="0"/>
            <a:chExt cx="1154501" cy="5684324"/>
          </a:xfrm>
        </p:grpSpPr>
        <p:sp>
          <p:nvSpPr>
            <p:cNvPr id="5" name="Freeform 5"/>
            <p:cNvSpPr/>
            <p:nvPr/>
          </p:nvSpPr>
          <p:spPr>
            <a:xfrm rot="5400000">
              <a:off x="-893451" y="3636372"/>
              <a:ext cx="2941403" cy="1154501"/>
            </a:xfrm>
            <a:custGeom>
              <a:avLst/>
              <a:gdLst/>
              <a:ahLst/>
              <a:cxnLst/>
              <a:rect l="l" t="t" r="r" b="b"/>
              <a:pathLst>
                <a:path w="2941403" h="1154501">
                  <a:moveTo>
                    <a:pt x="0" y="0"/>
                  </a:moveTo>
                  <a:lnTo>
                    <a:pt x="2941403" y="0"/>
                  </a:lnTo>
                  <a:lnTo>
                    <a:pt x="2941403" y="1154501"/>
                  </a:lnTo>
                  <a:lnTo>
                    <a:pt x="0" y="11545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 rot="5400000">
              <a:off x="-719556" y="719556"/>
              <a:ext cx="2593612" cy="1154501"/>
            </a:xfrm>
            <a:custGeom>
              <a:avLst/>
              <a:gdLst/>
              <a:ahLst/>
              <a:cxnLst/>
              <a:rect l="l" t="t" r="r" b="b"/>
              <a:pathLst>
                <a:path w="2593612" h="1154501">
                  <a:moveTo>
                    <a:pt x="0" y="0"/>
                  </a:moveTo>
                  <a:lnTo>
                    <a:pt x="2593612" y="0"/>
                  </a:lnTo>
                  <a:lnTo>
                    <a:pt x="2593612" y="1154500"/>
                  </a:lnTo>
                  <a:lnTo>
                    <a:pt x="0" y="11545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r="-13409"/>
              </a:stretch>
            </a:blipFill>
          </p:spPr>
        </p:sp>
      </p:grpSp>
      <p:sp>
        <p:nvSpPr>
          <p:cNvPr id="7" name="Freeform 7"/>
          <p:cNvSpPr/>
          <p:nvPr/>
        </p:nvSpPr>
        <p:spPr>
          <a:xfrm rot="-5400000">
            <a:off x="17082857" y="-1775034"/>
            <a:ext cx="2966307" cy="3003855"/>
          </a:xfrm>
          <a:custGeom>
            <a:avLst/>
            <a:gdLst/>
            <a:ahLst/>
            <a:cxnLst/>
            <a:rect l="l" t="t" r="r" b="b"/>
            <a:pathLst>
              <a:path w="2966307" h="3003855">
                <a:moveTo>
                  <a:pt x="0" y="0"/>
                </a:moveTo>
                <a:lnTo>
                  <a:pt x="2966306" y="0"/>
                </a:lnTo>
                <a:lnTo>
                  <a:pt x="2966306" y="3003855"/>
                </a:lnTo>
                <a:lnTo>
                  <a:pt x="0" y="300385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5400000">
            <a:off x="17509244" y="-661394"/>
            <a:ext cx="1557512" cy="1064949"/>
          </a:xfrm>
          <a:custGeom>
            <a:avLst/>
            <a:gdLst/>
            <a:ahLst/>
            <a:cxnLst/>
            <a:rect l="l" t="t" r="r" b="b"/>
            <a:pathLst>
              <a:path w="1557512" h="1064949">
                <a:moveTo>
                  <a:pt x="0" y="0"/>
                </a:moveTo>
                <a:lnTo>
                  <a:pt x="1557512" y="0"/>
                </a:lnTo>
                <a:lnTo>
                  <a:pt x="1557512" y="1064948"/>
                </a:lnTo>
                <a:lnTo>
                  <a:pt x="0" y="10649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-4003207" y="-1651210"/>
            <a:ext cx="5203119" cy="4114800"/>
          </a:xfrm>
          <a:custGeom>
            <a:avLst/>
            <a:gdLst/>
            <a:ahLst/>
            <a:cxnLst/>
            <a:rect l="l" t="t" r="r" b="b"/>
            <a:pathLst>
              <a:path w="5203119" h="4114800">
                <a:moveTo>
                  <a:pt x="0" y="0"/>
                </a:moveTo>
                <a:lnTo>
                  <a:pt x="5203119" y="0"/>
                </a:lnTo>
                <a:lnTo>
                  <a:pt x="520311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9999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-943346" y="-2001197"/>
            <a:ext cx="10239746" cy="2351495"/>
          </a:xfrm>
          <a:custGeom>
            <a:avLst/>
            <a:gdLst/>
            <a:ahLst/>
            <a:cxnLst/>
            <a:rect l="l" t="t" r="r" b="b"/>
            <a:pathLst>
              <a:path w="10239746" h="2351495">
                <a:moveTo>
                  <a:pt x="0" y="0"/>
                </a:moveTo>
                <a:lnTo>
                  <a:pt x="10239746" y="0"/>
                </a:lnTo>
                <a:lnTo>
                  <a:pt x="10239746" y="2351494"/>
                </a:lnTo>
                <a:lnTo>
                  <a:pt x="0" y="235149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t="-319671"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9051927" y="9963150"/>
            <a:ext cx="11016011" cy="1802340"/>
          </a:xfrm>
          <a:custGeom>
            <a:avLst/>
            <a:gdLst/>
            <a:ahLst/>
            <a:cxnLst/>
            <a:rect l="l" t="t" r="r" b="b"/>
            <a:pathLst>
              <a:path w="11016011" h="1802340">
                <a:moveTo>
                  <a:pt x="0" y="0"/>
                </a:moveTo>
                <a:lnTo>
                  <a:pt x="11016011" y="0"/>
                </a:lnTo>
                <a:lnTo>
                  <a:pt x="11016011" y="1802340"/>
                </a:lnTo>
                <a:lnTo>
                  <a:pt x="0" y="180234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t="-407300"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447800" y="3948769"/>
            <a:ext cx="7325553" cy="4263943"/>
          </a:xfrm>
          <a:custGeom>
            <a:avLst/>
            <a:gdLst/>
            <a:ahLst/>
            <a:cxnLst/>
            <a:rect l="l" t="t" r="r" b="b"/>
            <a:pathLst>
              <a:path w="7325553" h="4263943">
                <a:moveTo>
                  <a:pt x="0" y="0"/>
                </a:moveTo>
                <a:lnTo>
                  <a:pt x="7325553" y="0"/>
                </a:lnTo>
                <a:lnTo>
                  <a:pt x="7325553" y="4263942"/>
                </a:lnTo>
                <a:lnTo>
                  <a:pt x="0" y="4263942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9035410" y="3843994"/>
            <a:ext cx="6793571" cy="4368718"/>
          </a:xfrm>
          <a:custGeom>
            <a:avLst/>
            <a:gdLst/>
            <a:ahLst/>
            <a:cxnLst/>
            <a:rect l="l" t="t" r="r" b="b"/>
            <a:pathLst>
              <a:path w="6793571" h="4368718">
                <a:moveTo>
                  <a:pt x="0" y="0"/>
                </a:moveTo>
                <a:lnTo>
                  <a:pt x="6793571" y="0"/>
                </a:lnTo>
                <a:lnTo>
                  <a:pt x="6793571" y="4368717"/>
                </a:lnTo>
                <a:lnTo>
                  <a:pt x="0" y="4368717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6313004" y="1086222"/>
            <a:ext cx="5661991" cy="1127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39"/>
              </a:lnSpc>
            </a:pPr>
            <a:r>
              <a:rPr lang="en-US" sz="6599" b="1">
                <a:solidFill>
                  <a:srgbClr val="143244"/>
                </a:solidFill>
                <a:latin typeface="DM Sans Bold"/>
                <a:ea typeface="DM Sans Bold"/>
                <a:cs typeface="DM Sans Bold"/>
                <a:sym typeface="DM Sans Bold"/>
              </a:rPr>
              <a:t>Data Analysis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99912" y="2472395"/>
            <a:ext cx="12967423" cy="7810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00"/>
              </a:lnSpc>
            </a:pPr>
            <a:r>
              <a:rPr lang="en-US" sz="4500" b="1">
                <a:solidFill>
                  <a:srgbClr val="143244"/>
                </a:solidFill>
                <a:latin typeface="DM Sans Bold"/>
                <a:ea typeface="DM Sans Bold"/>
                <a:cs typeface="DM Sans Bold"/>
                <a:sym typeface="DM Sans Bold"/>
              </a:rPr>
              <a:t>B. Passenger Characteristics Analysis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199912" y="3320119"/>
            <a:ext cx="12967423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143244"/>
                </a:solidFill>
                <a:latin typeface="DM Sans Bold"/>
                <a:ea typeface="DM Sans Bold"/>
                <a:cs typeface="DM Sans Bold"/>
                <a:sym typeface="DM Sans Bold"/>
              </a:rPr>
              <a:t>Combined Characteristics: Customer Type x Class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190387" y="8336536"/>
            <a:ext cx="17259300" cy="15525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85751" lvl="1" indent="-242875" algn="l">
              <a:lnSpc>
                <a:spcPts val="3149"/>
              </a:lnSpc>
              <a:buFont typeface="Arial"/>
              <a:buChar char="•"/>
            </a:pPr>
            <a:r>
              <a:rPr lang="en-US" sz="2249">
                <a:solidFill>
                  <a:srgbClr val="143244"/>
                </a:solidFill>
                <a:latin typeface="DM Sans"/>
                <a:ea typeface="DM Sans"/>
                <a:cs typeface="DM Sans"/>
                <a:sym typeface="DM Sans"/>
              </a:rPr>
              <a:t>Loyal customers are most satisfied in Business class, showing premium cabins deliver stronger service.</a:t>
            </a:r>
          </a:p>
          <a:p>
            <a:pPr marL="485751" lvl="1" indent="-242875" algn="l">
              <a:lnSpc>
                <a:spcPts val="3149"/>
              </a:lnSpc>
              <a:buFont typeface="Arial"/>
              <a:buChar char="•"/>
            </a:pPr>
            <a:r>
              <a:rPr lang="en-US" sz="2249">
                <a:solidFill>
                  <a:srgbClr val="143244"/>
                </a:solidFill>
                <a:latin typeface="DM Sans"/>
                <a:ea typeface="DM Sans"/>
                <a:cs typeface="DM Sans"/>
                <a:sym typeface="DM Sans"/>
              </a:rPr>
              <a:t>Disloyal customers in Economy show the lowest satisfaction, indicating weak first-time or occasional travel experiences.</a:t>
            </a:r>
          </a:p>
          <a:p>
            <a:pPr marL="485751" lvl="1" indent="-242875" algn="l">
              <a:lnSpc>
                <a:spcPts val="3149"/>
              </a:lnSpc>
              <a:buFont typeface="Arial"/>
              <a:buChar char="•"/>
            </a:pPr>
            <a:r>
              <a:rPr lang="en-US" sz="2249">
                <a:solidFill>
                  <a:srgbClr val="143244"/>
                </a:solidFill>
                <a:latin typeface="DM Sans"/>
                <a:ea typeface="DM Sans"/>
                <a:cs typeface="DM Sans"/>
                <a:sym typeface="DM Sans"/>
              </a:rPr>
              <a:t>Class has a stronger impact than loyalty, since both groups rate lower classes poorly but rate Business class higher.</a:t>
            </a:r>
          </a:p>
          <a:p>
            <a:pPr marL="485751" lvl="1" indent="-242875" algn="l">
              <a:lnSpc>
                <a:spcPts val="3149"/>
              </a:lnSpc>
              <a:buFont typeface="Arial"/>
              <a:buChar char="•"/>
            </a:pPr>
            <a:r>
              <a:rPr lang="en-US" sz="2249">
                <a:solidFill>
                  <a:srgbClr val="143244"/>
                </a:solidFill>
                <a:latin typeface="DM Sans"/>
                <a:ea typeface="DM Sans"/>
                <a:cs typeface="DM Sans"/>
                <a:sym typeface="DM Sans"/>
              </a:rPr>
              <a:t>Loyal customers improve satisfaction levels, but not enough to offset service gaps in Economy and Eco Plus.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-2919194" y="8540166"/>
            <a:ext cx="4292203" cy="4346535"/>
          </a:xfrm>
          <a:custGeom>
            <a:avLst/>
            <a:gdLst/>
            <a:ahLst/>
            <a:cxnLst/>
            <a:rect l="l" t="t" r="r" b="b"/>
            <a:pathLst>
              <a:path w="4292203" h="4346535">
                <a:moveTo>
                  <a:pt x="0" y="0"/>
                </a:moveTo>
                <a:lnTo>
                  <a:pt x="4292203" y="0"/>
                </a:lnTo>
                <a:lnTo>
                  <a:pt x="4292203" y="4346535"/>
                </a:lnTo>
                <a:lnTo>
                  <a:pt x="0" y="43465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5400000">
            <a:off x="-778756" y="9676032"/>
            <a:ext cx="1557512" cy="1064949"/>
          </a:xfrm>
          <a:custGeom>
            <a:avLst/>
            <a:gdLst/>
            <a:ahLst/>
            <a:cxnLst/>
            <a:rect l="l" t="t" r="r" b="b"/>
            <a:pathLst>
              <a:path w="1557512" h="1064949">
                <a:moveTo>
                  <a:pt x="0" y="0"/>
                </a:moveTo>
                <a:lnTo>
                  <a:pt x="1557512" y="0"/>
                </a:lnTo>
                <a:lnTo>
                  <a:pt x="1557512" y="1064948"/>
                </a:lnTo>
                <a:lnTo>
                  <a:pt x="0" y="10649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-532474" y="1121822"/>
            <a:ext cx="865876" cy="4263243"/>
            <a:chOff x="0" y="0"/>
            <a:chExt cx="1154501" cy="5684324"/>
          </a:xfrm>
        </p:grpSpPr>
        <p:sp>
          <p:nvSpPr>
            <p:cNvPr id="5" name="Freeform 5"/>
            <p:cNvSpPr/>
            <p:nvPr/>
          </p:nvSpPr>
          <p:spPr>
            <a:xfrm rot="5400000">
              <a:off x="-893451" y="3636372"/>
              <a:ext cx="2941403" cy="1154501"/>
            </a:xfrm>
            <a:custGeom>
              <a:avLst/>
              <a:gdLst/>
              <a:ahLst/>
              <a:cxnLst/>
              <a:rect l="l" t="t" r="r" b="b"/>
              <a:pathLst>
                <a:path w="2941403" h="1154501">
                  <a:moveTo>
                    <a:pt x="0" y="0"/>
                  </a:moveTo>
                  <a:lnTo>
                    <a:pt x="2941403" y="0"/>
                  </a:lnTo>
                  <a:lnTo>
                    <a:pt x="2941403" y="1154501"/>
                  </a:lnTo>
                  <a:lnTo>
                    <a:pt x="0" y="11545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 rot="5400000">
              <a:off x="-719556" y="719556"/>
              <a:ext cx="2593612" cy="1154501"/>
            </a:xfrm>
            <a:custGeom>
              <a:avLst/>
              <a:gdLst/>
              <a:ahLst/>
              <a:cxnLst/>
              <a:rect l="l" t="t" r="r" b="b"/>
              <a:pathLst>
                <a:path w="2593612" h="1154501">
                  <a:moveTo>
                    <a:pt x="0" y="0"/>
                  </a:moveTo>
                  <a:lnTo>
                    <a:pt x="2593612" y="0"/>
                  </a:lnTo>
                  <a:lnTo>
                    <a:pt x="2593612" y="1154500"/>
                  </a:lnTo>
                  <a:lnTo>
                    <a:pt x="0" y="11545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r="-13409"/>
              </a:stretch>
            </a:blipFill>
          </p:spPr>
        </p:sp>
      </p:grpSp>
      <p:sp>
        <p:nvSpPr>
          <p:cNvPr id="7" name="Freeform 7"/>
          <p:cNvSpPr/>
          <p:nvPr/>
        </p:nvSpPr>
        <p:spPr>
          <a:xfrm rot="-5400000">
            <a:off x="17082857" y="-1775034"/>
            <a:ext cx="2966307" cy="3003855"/>
          </a:xfrm>
          <a:custGeom>
            <a:avLst/>
            <a:gdLst/>
            <a:ahLst/>
            <a:cxnLst/>
            <a:rect l="l" t="t" r="r" b="b"/>
            <a:pathLst>
              <a:path w="2966307" h="3003855">
                <a:moveTo>
                  <a:pt x="0" y="0"/>
                </a:moveTo>
                <a:lnTo>
                  <a:pt x="2966306" y="0"/>
                </a:lnTo>
                <a:lnTo>
                  <a:pt x="2966306" y="3003855"/>
                </a:lnTo>
                <a:lnTo>
                  <a:pt x="0" y="300385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5400000">
            <a:off x="17509244" y="-661394"/>
            <a:ext cx="1557512" cy="1064949"/>
          </a:xfrm>
          <a:custGeom>
            <a:avLst/>
            <a:gdLst/>
            <a:ahLst/>
            <a:cxnLst/>
            <a:rect l="l" t="t" r="r" b="b"/>
            <a:pathLst>
              <a:path w="1557512" h="1064949">
                <a:moveTo>
                  <a:pt x="0" y="0"/>
                </a:moveTo>
                <a:lnTo>
                  <a:pt x="1557512" y="0"/>
                </a:lnTo>
                <a:lnTo>
                  <a:pt x="1557512" y="1064948"/>
                </a:lnTo>
                <a:lnTo>
                  <a:pt x="0" y="10649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-4003207" y="-1651210"/>
            <a:ext cx="5203119" cy="4114800"/>
          </a:xfrm>
          <a:custGeom>
            <a:avLst/>
            <a:gdLst/>
            <a:ahLst/>
            <a:cxnLst/>
            <a:rect l="l" t="t" r="r" b="b"/>
            <a:pathLst>
              <a:path w="5203119" h="4114800">
                <a:moveTo>
                  <a:pt x="0" y="0"/>
                </a:moveTo>
                <a:lnTo>
                  <a:pt x="5203119" y="0"/>
                </a:lnTo>
                <a:lnTo>
                  <a:pt x="520311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9999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-943346" y="-2001197"/>
            <a:ext cx="10239746" cy="2351495"/>
          </a:xfrm>
          <a:custGeom>
            <a:avLst/>
            <a:gdLst/>
            <a:ahLst/>
            <a:cxnLst/>
            <a:rect l="l" t="t" r="r" b="b"/>
            <a:pathLst>
              <a:path w="10239746" h="2351495">
                <a:moveTo>
                  <a:pt x="0" y="0"/>
                </a:moveTo>
                <a:lnTo>
                  <a:pt x="10239746" y="0"/>
                </a:lnTo>
                <a:lnTo>
                  <a:pt x="10239746" y="2351494"/>
                </a:lnTo>
                <a:lnTo>
                  <a:pt x="0" y="235149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t="-319671"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9051927" y="9963150"/>
            <a:ext cx="11016011" cy="1802340"/>
          </a:xfrm>
          <a:custGeom>
            <a:avLst/>
            <a:gdLst/>
            <a:ahLst/>
            <a:cxnLst/>
            <a:rect l="l" t="t" r="r" b="b"/>
            <a:pathLst>
              <a:path w="11016011" h="1802340">
                <a:moveTo>
                  <a:pt x="0" y="0"/>
                </a:moveTo>
                <a:lnTo>
                  <a:pt x="11016011" y="0"/>
                </a:lnTo>
                <a:lnTo>
                  <a:pt x="11016011" y="1802340"/>
                </a:lnTo>
                <a:lnTo>
                  <a:pt x="0" y="180234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t="-407300"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2282671" y="4000610"/>
            <a:ext cx="6909223" cy="4195944"/>
          </a:xfrm>
          <a:custGeom>
            <a:avLst/>
            <a:gdLst/>
            <a:ahLst/>
            <a:cxnLst/>
            <a:rect l="l" t="t" r="r" b="b"/>
            <a:pathLst>
              <a:path w="6909223" h="4195944">
                <a:moveTo>
                  <a:pt x="0" y="0"/>
                </a:moveTo>
                <a:lnTo>
                  <a:pt x="6909223" y="0"/>
                </a:lnTo>
                <a:lnTo>
                  <a:pt x="6909223" y="4195944"/>
                </a:lnTo>
                <a:lnTo>
                  <a:pt x="0" y="4195944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9297459" y="3824944"/>
            <a:ext cx="7012670" cy="4513037"/>
          </a:xfrm>
          <a:custGeom>
            <a:avLst/>
            <a:gdLst/>
            <a:ahLst/>
            <a:cxnLst/>
            <a:rect l="l" t="t" r="r" b="b"/>
            <a:pathLst>
              <a:path w="7012670" h="4513037">
                <a:moveTo>
                  <a:pt x="0" y="0"/>
                </a:moveTo>
                <a:lnTo>
                  <a:pt x="7012670" y="0"/>
                </a:lnTo>
                <a:lnTo>
                  <a:pt x="7012670" y="4513036"/>
                </a:lnTo>
                <a:lnTo>
                  <a:pt x="0" y="4513036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6313004" y="1086222"/>
            <a:ext cx="5661991" cy="1127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39"/>
              </a:lnSpc>
            </a:pPr>
            <a:r>
              <a:rPr lang="en-US" sz="6599" b="1">
                <a:solidFill>
                  <a:srgbClr val="143244"/>
                </a:solidFill>
                <a:latin typeface="DM Sans Bold"/>
                <a:ea typeface="DM Sans Bold"/>
                <a:cs typeface="DM Sans Bold"/>
                <a:sym typeface="DM Sans Bold"/>
              </a:rPr>
              <a:t>Data Analysis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99912" y="2472395"/>
            <a:ext cx="12967423" cy="7810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00"/>
              </a:lnSpc>
            </a:pPr>
            <a:r>
              <a:rPr lang="en-US" sz="4500" b="1">
                <a:solidFill>
                  <a:srgbClr val="143244"/>
                </a:solidFill>
                <a:latin typeface="DM Sans Bold"/>
                <a:ea typeface="DM Sans Bold"/>
                <a:cs typeface="DM Sans Bold"/>
                <a:sym typeface="DM Sans Bold"/>
              </a:rPr>
              <a:t>B. Passenger Characteristics Analysis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199912" y="3320119"/>
            <a:ext cx="12967423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143244"/>
                </a:solidFill>
                <a:latin typeface="DM Sans Bold"/>
                <a:ea typeface="DM Sans Bold"/>
                <a:cs typeface="DM Sans Bold"/>
                <a:sym typeface="DM Sans Bold"/>
              </a:rPr>
              <a:t>Combined Characteristics: Travel Type x Class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745436" y="8321889"/>
            <a:ext cx="8040843" cy="15525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85751" lvl="1" indent="-242875" algn="l">
              <a:lnSpc>
                <a:spcPts val="3149"/>
              </a:lnSpc>
              <a:buFont typeface="Arial"/>
              <a:buChar char="•"/>
            </a:pPr>
            <a:r>
              <a:rPr lang="en-US" sz="2249">
                <a:solidFill>
                  <a:srgbClr val="143244"/>
                </a:solidFill>
                <a:latin typeface="DM Sans"/>
                <a:ea typeface="DM Sans"/>
                <a:cs typeface="DM Sans"/>
                <a:sym typeface="DM Sans"/>
              </a:rPr>
              <a:t>Travelers prefer business class for work-related</a:t>
            </a:r>
          </a:p>
          <a:p>
            <a:pPr marL="485751" lvl="1" indent="-242875" algn="l">
              <a:lnSpc>
                <a:spcPts val="3149"/>
              </a:lnSpc>
              <a:buFont typeface="Arial"/>
              <a:buChar char="•"/>
            </a:pPr>
            <a:r>
              <a:rPr lang="en-US" sz="2249">
                <a:solidFill>
                  <a:srgbClr val="143244"/>
                </a:solidFill>
                <a:latin typeface="DM Sans"/>
                <a:ea typeface="DM Sans"/>
                <a:cs typeface="DM Sans"/>
                <a:sym typeface="DM Sans"/>
              </a:rPr>
              <a:t>Some travelers choose Eco whether for personal or work-related reasons</a:t>
            </a:r>
          </a:p>
          <a:p>
            <a:pPr marL="485751" lvl="1" indent="-242875" algn="l">
              <a:lnSpc>
                <a:spcPts val="3149"/>
              </a:lnSpc>
              <a:buFont typeface="Arial"/>
              <a:buChar char="•"/>
            </a:pPr>
            <a:r>
              <a:rPr lang="en-US" sz="2249">
                <a:solidFill>
                  <a:srgbClr val="143244"/>
                </a:solidFill>
                <a:latin typeface="DM Sans"/>
                <a:ea typeface="DM Sans"/>
                <a:cs typeface="DM Sans"/>
                <a:sym typeface="DM Sans"/>
              </a:rPr>
              <a:t>Eco-plus is rarely used for either travel reasons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517218" y="8353018"/>
            <a:ext cx="7559871" cy="3810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85751" lvl="1" indent="-242875" algn="l">
              <a:lnSpc>
                <a:spcPts val="3149"/>
              </a:lnSpc>
              <a:buFont typeface="Arial"/>
              <a:buChar char="•"/>
            </a:pPr>
            <a:r>
              <a:rPr lang="en-US" sz="2249">
                <a:solidFill>
                  <a:srgbClr val="143244"/>
                </a:solidFill>
                <a:latin typeface="DM Sans"/>
                <a:ea typeface="DM Sans"/>
                <a:cs typeface="DM Sans"/>
                <a:sym typeface="DM Sans"/>
              </a:rPr>
              <a:t>Class is a strong indicator of satisfaction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-2919194" y="8540166"/>
            <a:ext cx="4292203" cy="4346535"/>
          </a:xfrm>
          <a:custGeom>
            <a:avLst/>
            <a:gdLst/>
            <a:ahLst/>
            <a:cxnLst/>
            <a:rect l="l" t="t" r="r" b="b"/>
            <a:pathLst>
              <a:path w="4292203" h="4346535">
                <a:moveTo>
                  <a:pt x="0" y="0"/>
                </a:moveTo>
                <a:lnTo>
                  <a:pt x="4292203" y="0"/>
                </a:lnTo>
                <a:lnTo>
                  <a:pt x="4292203" y="4346535"/>
                </a:lnTo>
                <a:lnTo>
                  <a:pt x="0" y="43465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5400000">
            <a:off x="-778756" y="9676032"/>
            <a:ext cx="1557512" cy="1064949"/>
          </a:xfrm>
          <a:custGeom>
            <a:avLst/>
            <a:gdLst/>
            <a:ahLst/>
            <a:cxnLst/>
            <a:rect l="l" t="t" r="r" b="b"/>
            <a:pathLst>
              <a:path w="1557512" h="1064949">
                <a:moveTo>
                  <a:pt x="0" y="0"/>
                </a:moveTo>
                <a:lnTo>
                  <a:pt x="1557512" y="0"/>
                </a:lnTo>
                <a:lnTo>
                  <a:pt x="1557512" y="1064948"/>
                </a:lnTo>
                <a:lnTo>
                  <a:pt x="0" y="10649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-532474" y="1121822"/>
            <a:ext cx="865876" cy="4263243"/>
            <a:chOff x="0" y="0"/>
            <a:chExt cx="1154501" cy="5684324"/>
          </a:xfrm>
        </p:grpSpPr>
        <p:sp>
          <p:nvSpPr>
            <p:cNvPr id="5" name="Freeform 5"/>
            <p:cNvSpPr/>
            <p:nvPr/>
          </p:nvSpPr>
          <p:spPr>
            <a:xfrm rot="5400000">
              <a:off x="-893451" y="3636372"/>
              <a:ext cx="2941403" cy="1154501"/>
            </a:xfrm>
            <a:custGeom>
              <a:avLst/>
              <a:gdLst/>
              <a:ahLst/>
              <a:cxnLst/>
              <a:rect l="l" t="t" r="r" b="b"/>
              <a:pathLst>
                <a:path w="2941403" h="1154501">
                  <a:moveTo>
                    <a:pt x="0" y="0"/>
                  </a:moveTo>
                  <a:lnTo>
                    <a:pt x="2941403" y="0"/>
                  </a:lnTo>
                  <a:lnTo>
                    <a:pt x="2941403" y="1154501"/>
                  </a:lnTo>
                  <a:lnTo>
                    <a:pt x="0" y="11545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 rot="5400000">
              <a:off x="-719556" y="719556"/>
              <a:ext cx="2593612" cy="1154501"/>
            </a:xfrm>
            <a:custGeom>
              <a:avLst/>
              <a:gdLst/>
              <a:ahLst/>
              <a:cxnLst/>
              <a:rect l="l" t="t" r="r" b="b"/>
              <a:pathLst>
                <a:path w="2593612" h="1154501">
                  <a:moveTo>
                    <a:pt x="0" y="0"/>
                  </a:moveTo>
                  <a:lnTo>
                    <a:pt x="2593612" y="0"/>
                  </a:lnTo>
                  <a:lnTo>
                    <a:pt x="2593612" y="1154500"/>
                  </a:lnTo>
                  <a:lnTo>
                    <a:pt x="0" y="11545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r="-13409"/>
              </a:stretch>
            </a:blipFill>
          </p:spPr>
        </p:sp>
      </p:grpSp>
      <p:sp>
        <p:nvSpPr>
          <p:cNvPr id="7" name="Freeform 7"/>
          <p:cNvSpPr/>
          <p:nvPr/>
        </p:nvSpPr>
        <p:spPr>
          <a:xfrm rot="-5400000">
            <a:off x="17082857" y="-1775034"/>
            <a:ext cx="2966307" cy="3003855"/>
          </a:xfrm>
          <a:custGeom>
            <a:avLst/>
            <a:gdLst/>
            <a:ahLst/>
            <a:cxnLst/>
            <a:rect l="l" t="t" r="r" b="b"/>
            <a:pathLst>
              <a:path w="2966307" h="3003855">
                <a:moveTo>
                  <a:pt x="0" y="0"/>
                </a:moveTo>
                <a:lnTo>
                  <a:pt x="2966306" y="0"/>
                </a:lnTo>
                <a:lnTo>
                  <a:pt x="2966306" y="3003855"/>
                </a:lnTo>
                <a:lnTo>
                  <a:pt x="0" y="300385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5400000">
            <a:off x="17509244" y="-661394"/>
            <a:ext cx="1557512" cy="1064949"/>
          </a:xfrm>
          <a:custGeom>
            <a:avLst/>
            <a:gdLst/>
            <a:ahLst/>
            <a:cxnLst/>
            <a:rect l="l" t="t" r="r" b="b"/>
            <a:pathLst>
              <a:path w="1557512" h="1064949">
                <a:moveTo>
                  <a:pt x="0" y="0"/>
                </a:moveTo>
                <a:lnTo>
                  <a:pt x="1557512" y="0"/>
                </a:lnTo>
                <a:lnTo>
                  <a:pt x="1557512" y="1064948"/>
                </a:lnTo>
                <a:lnTo>
                  <a:pt x="0" y="10649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-4003207" y="-1651210"/>
            <a:ext cx="5203119" cy="4114800"/>
          </a:xfrm>
          <a:custGeom>
            <a:avLst/>
            <a:gdLst/>
            <a:ahLst/>
            <a:cxnLst/>
            <a:rect l="l" t="t" r="r" b="b"/>
            <a:pathLst>
              <a:path w="5203119" h="4114800">
                <a:moveTo>
                  <a:pt x="0" y="0"/>
                </a:moveTo>
                <a:lnTo>
                  <a:pt x="5203119" y="0"/>
                </a:lnTo>
                <a:lnTo>
                  <a:pt x="520311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9999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-943346" y="-2001197"/>
            <a:ext cx="10239746" cy="2351495"/>
          </a:xfrm>
          <a:custGeom>
            <a:avLst/>
            <a:gdLst/>
            <a:ahLst/>
            <a:cxnLst/>
            <a:rect l="l" t="t" r="r" b="b"/>
            <a:pathLst>
              <a:path w="10239746" h="2351495">
                <a:moveTo>
                  <a:pt x="0" y="0"/>
                </a:moveTo>
                <a:lnTo>
                  <a:pt x="10239746" y="0"/>
                </a:lnTo>
                <a:lnTo>
                  <a:pt x="10239746" y="2351494"/>
                </a:lnTo>
                <a:lnTo>
                  <a:pt x="0" y="235149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t="-319671"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9051927" y="9963150"/>
            <a:ext cx="11016011" cy="1802340"/>
          </a:xfrm>
          <a:custGeom>
            <a:avLst/>
            <a:gdLst/>
            <a:ahLst/>
            <a:cxnLst/>
            <a:rect l="l" t="t" r="r" b="b"/>
            <a:pathLst>
              <a:path w="11016011" h="1802340">
                <a:moveTo>
                  <a:pt x="0" y="0"/>
                </a:moveTo>
                <a:lnTo>
                  <a:pt x="11016011" y="0"/>
                </a:lnTo>
                <a:lnTo>
                  <a:pt x="11016011" y="1802340"/>
                </a:lnTo>
                <a:lnTo>
                  <a:pt x="0" y="180234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t="-407300"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7630035" y="3544286"/>
            <a:ext cx="9089971" cy="6390289"/>
          </a:xfrm>
          <a:custGeom>
            <a:avLst/>
            <a:gdLst/>
            <a:ahLst/>
            <a:cxnLst/>
            <a:rect l="l" t="t" r="r" b="b"/>
            <a:pathLst>
              <a:path w="9089971" h="6390289">
                <a:moveTo>
                  <a:pt x="0" y="0"/>
                </a:moveTo>
                <a:lnTo>
                  <a:pt x="9089971" y="0"/>
                </a:lnTo>
                <a:lnTo>
                  <a:pt x="9089971" y="6390289"/>
                </a:lnTo>
                <a:lnTo>
                  <a:pt x="0" y="6390289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6313004" y="1086222"/>
            <a:ext cx="5661991" cy="1127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39"/>
              </a:lnSpc>
            </a:pPr>
            <a:r>
              <a:rPr lang="en-US" sz="6599" b="1">
                <a:solidFill>
                  <a:srgbClr val="143244"/>
                </a:solidFill>
                <a:latin typeface="DM Sans Bold"/>
                <a:ea typeface="DM Sans Bold"/>
                <a:cs typeface="DM Sans Bold"/>
                <a:sym typeface="DM Sans Bold"/>
              </a:rPr>
              <a:t>Data Analysis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199912" y="2472395"/>
            <a:ext cx="12967423" cy="7810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00"/>
              </a:lnSpc>
            </a:pPr>
            <a:r>
              <a:rPr lang="en-US" sz="4500" b="1">
                <a:solidFill>
                  <a:srgbClr val="143244"/>
                </a:solidFill>
                <a:latin typeface="DM Sans Bold"/>
                <a:ea typeface="DM Sans Bold"/>
                <a:cs typeface="DM Sans Bold"/>
                <a:sym typeface="DM Sans Bold"/>
              </a:rPr>
              <a:t>B. Passenger Characteristics Analysis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99912" y="3320119"/>
            <a:ext cx="12967423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143244"/>
                </a:solidFill>
                <a:latin typeface="DM Sans Bold"/>
                <a:ea typeface="DM Sans Bold"/>
                <a:cs typeface="DM Sans Bold"/>
                <a:sym typeface="DM Sans Bold"/>
              </a:rPr>
              <a:t>Satisfaction by Age Group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65270" y="4301194"/>
            <a:ext cx="5612964" cy="17735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50519" lvl="1" indent="-275260" algn="l">
              <a:lnSpc>
                <a:spcPts val="3569"/>
              </a:lnSpc>
              <a:buFont typeface="Arial"/>
              <a:buChar char="•"/>
            </a:pPr>
            <a:r>
              <a:rPr lang="en-US" sz="2549">
                <a:solidFill>
                  <a:srgbClr val="143244"/>
                </a:solidFill>
                <a:latin typeface="DM Sans"/>
                <a:ea typeface="DM Sans"/>
                <a:cs typeface="DM Sans"/>
                <a:sym typeface="DM Sans"/>
              </a:rPr>
              <a:t>While many people on ages 31-45 are both satisfied and dissatisfied, most people that are satisfied fall on ages 46-60 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-2919194" y="8540166"/>
            <a:ext cx="4292203" cy="4346535"/>
          </a:xfrm>
          <a:custGeom>
            <a:avLst/>
            <a:gdLst/>
            <a:ahLst/>
            <a:cxnLst/>
            <a:rect l="l" t="t" r="r" b="b"/>
            <a:pathLst>
              <a:path w="4292203" h="4346535">
                <a:moveTo>
                  <a:pt x="0" y="0"/>
                </a:moveTo>
                <a:lnTo>
                  <a:pt x="4292203" y="0"/>
                </a:lnTo>
                <a:lnTo>
                  <a:pt x="4292203" y="4346535"/>
                </a:lnTo>
                <a:lnTo>
                  <a:pt x="0" y="43465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5400000">
            <a:off x="-778756" y="9676032"/>
            <a:ext cx="1557512" cy="1064949"/>
          </a:xfrm>
          <a:custGeom>
            <a:avLst/>
            <a:gdLst/>
            <a:ahLst/>
            <a:cxnLst/>
            <a:rect l="l" t="t" r="r" b="b"/>
            <a:pathLst>
              <a:path w="1557512" h="1064949">
                <a:moveTo>
                  <a:pt x="0" y="0"/>
                </a:moveTo>
                <a:lnTo>
                  <a:pt x="1557512" y="0"/>
                </a:lnTo>
                <a:lnTo>
                  <a:pt x="1557512" y="1064948"/>
                </a:lnTo>
                <a:lnTo>
                  <a:pt x="0" y="10649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-532474" y="1121822"/>
            <a:ext cx="865876" cy="4263243"/>
            <a:chOff x="0" y="0"/>
            <a:chExt cx="1154501" cy="5684324"/>
          </a:xfrm>
        </p:grpSpPr>
        <p:sp>
          <p:nvSpPr>
            <p:cNvPr id="5" name="Freeform 5"/>
            <p:cNvSpPr/>
            <p:nvPr/>
          </p:nvSpPr>
          <p:spPr>
            <a:xfrm rot="5400000">
              <a:off x="-893451" y="3636372"/>
              <a:ext cx="2941403" cy="1154501"/>
            </a:xfrm>
            <a:custGeom>
              <a:avLst/>
              <a:gdLst/>
              <a:ahLst/>
              <a:cxnLst/>
              <a:rect l="l" t="t" r="r" b="b"/>
              <a:pathLst>
                <a:path w="2941403" h="1154501">
                  <a:moveTo>
                    <a:pt x="0" y="0"/>
                  </a:moveTo>
                  <a:lnTo>
                    <a:pt x="2941403" y="0"/>
                  </a:lnTo>
                  <a:lnTo>
                    <a:pt x="2941403" y="1154501"/>
                  </a:lnTo>
                  <a:lnTo>
                    <a:pt x="0" y="11545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 rot="5400000">
              <a:off x="-719556" y="719556"/>
              <a:ext cx="2593612" cy="1154501"/>
            </a:xfrm>
            <a:custGeom>
              <a:avLst/>
              <a:gdLst/>
              <a:ahLst/>
              <a:cxnLst/>
              <a:rect l="l" t="t" r="r" b="b"/>
              <a:pathLst>
                <a:path w="2593612" h="1154501">
                  <a:moveTo>
                    <a:pt x="0" y="0"/>
                  </a:moveTo>
                  <a:lnTo>
                    <a:pt x="2593612" y="0"/>
                  </a:lnTo>
                  <a:lnTo>
                    <a:pt x="2593612" y="1154500"/>
                  </a:lnTo>
                  <a:lnTo>
                    <a:pt x="0" y="11545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r="-13409"/>
              </a:stretch>
            </a:blipFill>
          </p:spPr>
        </p:sp>
      </p:grpSp>
      <p:sp>
        <p:nvSpPr>
          <p:cNvPr id="7" name="Freeform 7"/>
          <p:cNvSpPr/>
          <p:nvPr/>
        </p:nvSpPr>
        <p:spPr>
          <a:xfrm rot="-5400000">
            <a:off x="17082857" y="-1775034"/>
            <a:ext cx="2966307" cy="3003855"/>
          </a:xfrm>
          <a:custGeom>
            <a:avLst/>
            <a:gdLst/>
            <a:ahLst/>
            <a:cxnLst/>
            <a:rect l="l" t="t" r="r" b="b"/>
            <a:pathLst>
              <a:path w="2966307" h="3003855">
                <a:moveTo>
                  <a:pt x="0" y="0"/>
                </a:moveTo>
                <a:lnTo>
                  <a:pt x="2966306" y="0"/>
                </a:lnTo>
                <a:lnTo>
                  <a:pt x="2966306" y="3003855"/>
                </a:lnTo>
                <a:lnTo>
                  <a:pt x="0" y="300385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5400000">
            <a:off x="17509244" y="-661394"/>
            <a:ext cx="1557512" cy="1064949"/>
          </a:xfrm>
          <a:custGeom>
            <a:avLst/>
            <a:gdLst/>
            <a:ahLst/>
            <a:cxnLst/>
            <a:rect l="l" t="t" r="r" b="b"/>
            <a:pathLst>
              <a:path w="1557512" h="1064949">
                <a:moveTo>
                  <a:pt x="0" y="0"/>
                </a:moveTo>
                <a:lnTo>
                  <a:pt x="1557512" y="0"/>
                </a:lnTo>
                <a:lnTo>
                  <a:pt x="1557512" y="1064948"/>
                </a:lnTo>
                <a:lnTo>
                  <a:pt x="0" y="10649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-4003207" y="-1651210"/>
            <a:ext cx="5203119" cy="4114800"/>
          </a:xfrm>
          <a:custGeom>
            <a:avLst/>
            <a:gdLst/>
            <a:ahLst/>
            <a:cxnLst/>
            <a:rect l="l" t="t" r="r" b="b"/>
            <a:pathLst>
              <a:path w="5203119" h="4114800">
                <a:moveTo>
                  <a:pt x="0" y="0"/>
                </a:moveTo>
                <a:lnTo>
                  <a:pt x="5203119" y="0"/>
                </a:lnTo>
                <a:lnTo>
                  <a:pt x="520311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9999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-943346" y="-2001197"/>
            <a:ext cx="10239746" cy="2351495"/>
          </a:xfrm>
          <a:custGeom>
            <a:avLst/>
            <a:gdLst/>
            <a:ahLst/>
            <a:cxnLst/>
            <a:rect l="l" t="t" r="r" b="b"/>
            <a:pathLst>
              <a:path w="10239746" h="2351495">
                <a:moveTo>
                  <a:pt x="0" y="0"/>
                </a:moveTo>
                <a:lnTo>
                  <a:pt x="10239746" y="0"/>
                </a:lnTo>
                <a:lnTo>
                  <a:pt x="10239746" y="2351494"/>
                </a:lnTo>
                <a:lnTo>
                  <a:pt x="0" y="235149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t="-319671"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9051927" y="9963150"/>
            <a:ext cx="11016011" cy="1802340"/>
          </a:xfrm>
          <a:custGeom>
            <a:avLst/>
            <a:gdLst/>
            <a:ahLst/>
            <a:cxnLst/>
            <a:rect l="l" t="t" r="r" b="b"/>
            <a:pathLst>
              <a:path w="11016011" h="1802340">
                <a:moveTo>
                  <a:pt x="0" y="0"/>
                </a:moveTo>
                <a:lnTo>
                  <a:pt x="11016011" y="0"/>
                </a:lnTo>
                <a:lnTo>
                  <a:pt x="11016011" y="1802340"/>
                </a:lnTo>
                <a:lnTo>
                  <a:pt x="0" y="180234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t="-407300"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159244" y="4005226"/>
            <a:ext cx="8945914" cy="4400874"/>
          </a:xfrm>
          <a:custGeom>
            <a:avLst/>
            <a:gdLst/>
            <a:ahLst/>
            <a:cxnLst/>
            <a:rect l="l" t="t" r="r" b="b"/>
            <a:pathLst>
              <a:path w="8945914" h="4400874">
                <a:moveTo>
                  <a:pt x="0" y="0"/>
                </a:moveTo>
                <a:lnTo>
                  <a:pt x="8945914" y="0"/>
                </a:lnTo>
                <a:lnTo>
                  <a:pt x="8945914" y="4400874"/>
                </a:lnTo>
                <a:lnTo>
                  <a:pt x="0" y="4400874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0190883" y="3986176"/>
            <a:ext cx="6873199" cy="4419924"/>
          </a:xfrm>
          <a:custGeom>
            <a:avLst/>
            <a:gdLst/>
            <a:ahLst/>
            <a:cxnLst/>
            <a:rect l="l" t="t" r="r" b="b"/>
            <a:pathLst>
              <a:path w="6873199" h="4419924">
                <a:moveTo>
                  <a:pt x="0" y="0"/>
                </a:moveTo>
                <a:lnTo>
                  <a:pt x="6873200" y="0"/>
                </a:lnTo>
                <a:lnTo>
                  <a:pt x="6873200" y="4419924"/>
                </a:lnTo>
                <a:lnTo>
                  <a:pt x="0" y="4419924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6313004" y="1086222"/>
            <a:ext cx="5661991" cy="1127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39"/>
              </a:lnSpc>
            </a:pPr>
            <a:r>
              <a:rPr lang="en-US" sz="6599" b="1">
                <a:solidFill>
                  <a:srgbClr val="143244"/>
                </a:solidFill>
                <a:latin typeface="DM Sans Bold"/>
                <a:ea typeface="DM Sans Bold"/>
                <a:cs typeface="DM Sans Bold"/>
                <a:sym typeface="DM Sans Bold"/>
              </a:rPr>
              <a:t>Data Analysis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99912" y="2472395"/>
            <a:ext cx="12967423" cy="7810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00"/>
              </a:lnSpc>
            </a:pPr>
            <a:r>
              <a:rPr lang="en-US" sz="4500" b="1">
                <a:solidFill>
                  <a:srgbClr val="143244"/>
                </a:solidFill>
                <a:latin typeface="DM Sans Bold"/>
                <a:ea typeface="DM Sans Bold"/>
                <a:cs typeface="DM Sans Bold"/>
                <a:sym typeface="DM Sans Bold"/>
              </a:rPr>
              <a:t>B. Passenger Characteristics Analysis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199912" y="3320119"/>
            <a:ext cx="12967423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143244"/>
                </a:solidFill>
                <a:latin typeface="DM Sans Bold"/>
                <a:ea typeface="DM Sans Bold"/>
                <a:cs typeface="DM Sans Bold"/>
                <a:sym typeface="DM Sans Bold"/>
              </a:rPr>
              <a:t>Age × Cabin Class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370045" y="8347708"/>
            <a:ext cx="8267445" cy="9012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50519" lvl="1" indent="-275260" algn="l">
              <a:lnSpc>
                <a:spcPts val="3569"/>
              </a:lnSpc>
              <a:buFont typeface="Arial"/>
              <a:buChar char="•"/>
            </a:pPr>
            <a:r>
              <a:rPr lang="en-US" sz="2549" dirty="0">
                <a:solidFill>
                  <a:srgbClr val="143244"/>
                </a:solidFill>
                <a:latin typeface="DM Sans"/>
                <a:ea typeface="DM Sans"/>
                <a:cs typeface="DM Sans"/>
                <a:sym typeface="DM Sans"/>
              </a:rPr>
              <a:t>46 - 60 flies more business class</a:t>
            </a:r>
          </a:p>
          <a:p>
            <a:pPr marL="550519" lvl="1" indent="-275260" algn="l">
              <a:lnSpc>
                <a:spcPts val="3569"/>
              </a:lnSpc>
              <a:buFont typeface="Arial"/>
              <a:buChar char="•"/>
            </a:pPr>
            <a:r>
              <a:rPr lang="en-US" sz="2549" dirty="0">
                <a:solidFill>
                  <a:srgbClr val="143244"/>
                </a:solidFill>
                <a:latin typeface="DM Sans"/>
                <a:ea typeface="DM Sans"/>
                <a:cs typeface="DM Sans"/>
                <a:sym typeface="DM Sans"/>
              </a:rPr>
              <a:t>31-45 and 46-60 flies more Eco Plus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105158" y="8347708"/>
            <a:ext cx="7425780" cy="8782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50519" lvl="1" indent="-275260" algn="l">
              <a:lnSpc>
                <a:spcPts val="3569"/>
              </a:lnSpc>
              <a:buFont typeface="Arial"/>
              <a:buChar char="•"/>
            </a:pPr>
            <a:r>
              <a:rPr lang="en-US" sz="2549">
                <a:solidFill>
                  <a:srgbClr val="143244"/>
                </a:solidFill>
                <a:latin typeface="DM Sans"/>
                <a:ea typeface="DM Sans"/>
                <a:cs typeface="DM Sans"/>
                <a:sym typeface="DM Sans"/>
              </a:rPr>
              <a:t>46 - 60 proves to have a high average satisfaction score in the ‘Business class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-2919194" y="8545334"/>
            <a:ext cx="4292203" cy="4346535"/>
          </a:xfrm>
          <a:custGeom>
            <a:avLst/>
            <a:gdLst/>
            <a:ahLst/>
            <a:cxnLst/>
            <a:rect l="l" t="t" r="r" b="b"/>
            <a:pathLst>
              <a:path w="4292203" h="4346535">
                <a:moveTo>
                  <a:pt x="0" y="0"/>
                </a:moveTo>
                <a:lnTo>
                  <a:pt x="4292203" y="0"/>
                </a:lnTo>
                <a:lnTo>
                  <a:pt x="4292203" y="4346535"/>
                </a:lnTo>
                <a:lnTo>
                  <a:pt x="0" y="43465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757101" y="857250"/>
            <a:ext cx="1002898" cy="339223"/>
          </a:xfrm>
          <a:custGeom>
            <a:avLst/>
            <a:gdLst/>
            <a:ahLst/>
            <a:cxnLst/>
            <a:rect l="l" t="t" r="r" b="b"/>
            <a:pathLst>
              <a:path w="1002898" h="339223">
                <a:moveTo>
                  <a:pt x="0" y="0"/>
                </a:moveTo>
                <a:lnTo>
                  <a:pt x="1002898" y="0"/>
                </a:lnTo>
                <a:lnTo>
                  <a:pt x="1002898" y="339223"/>
                </a:lnTo>
                <a:lnTo>
                  <a:pt x="0" y="33922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b="-179015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00175" y="1127335"/>
            <a:ext cx="631826" cy="621881"/>
          </a:xfrm>
          <a:custGeom>
            <a:avLst/>
            <a:gdLst/>
            <a:ahLst/>
            <a:cxnLst/>
            <a:rect l="l" t="t" r="r" b="b"/>
            <a:pathLst>
              <a:path w="631826" h="621881">
                <a:moveTo>
                  <a:pt x="0" y="0"/>
                </a:moveTo>
                <a:lnTo>
                  <a:pt x="631826" y="0"/>
                </a:lnTo>
                <a:lnTo>
                  <a:pt x="631826" y="621880"/>
                </a:lnTo>
                <a:lnTo>
                  <a:pt x="0" y="62188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-432938" y="23007"/>
            <a:ext cx="865876" cy="4263243"/>
            <a:chOff x="0" y="0"/>
            <a:chExt cx="1154501" cy="5684324"/>
          </a:xfrm>
        </p:grpSpPr>
        <p:sp>
          <p:nvSpPr>
            <p:cNvPr id="6" name="Freeform 6"/>
            <p:cNvSpPr/>
            <p:nvPr/>
          </p:nvSpPr>
          <p:spPr>
            <a:xfrm rot="-5400000">
              <a:off x="-893451" y="893451"/>
              <a:ext cx="2941403" cy="1154501"/>
            </a:xfrm>
            <a:custGeom>
              <a:avLst/>
              <a:gdLst/>
              <a:ahLst/>
              <a:cxnLst/>
              <a:rect l="l" t="t" r="r" b="b"/>
              <a:pathLst>
                <a:path w="2941403" h="1154501">
                  <a:moveTo>
                    <a:pt x="0" y="0"/>
                  </a:moveTo>
                  <a:lnTo>
                    <a:pt x="2941403" y="0"/>
                  </a:lnTo>
                  <a:lnTo>
                    <a:pt x="2941403" y="1154501"/>
                  </a:lnTo>
                  <a:lnTo>
                    <a:pt x="0" y="11545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 rot="-5400000">
              <a:off x="-719556" y="3810268"/>
              <a:ext cx="2593612" cy="1154501"/>
            </a:xfrm>
            <a:custGeom>
              <a:avLst/>
              <a:gdLst/>
              <a:ahLst/>
              <a:cxnLst/>
              <a:rect l="l" t="t" r="r" b="b"/>
              <a:pathLst>
                <a:path w="2593612" h="1154501">
                  <a:moveTo>
                    <a:pt x="0" y="0"/>
                  </a:moveTo>
                  <a:lnTo>
                    <a:pt x="2593612" y="0"/>
                  </a:lnTo>
                  <a:lnTo>
                    <a:pt x="2593612" y="1154501"/>
                  </a:lnTo>
                  <a:lnTo>
                    <a:pt x="0" y="11545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r="-13409"/>
              </a:stretch>
            </a:blipFill>
          </p:spPr>
        </p:sp>
      </p:grpSp>
      <p:sp>
        <p:nvSpPr>
          <p:cNvPr id="8" name="Freeform 8"/>
          <p:cNvSpPr/>
          <p:nvPr/>
        </p:nvSpPr>
        <p:spPr>
          <a:xfrm rot="-5400000">
            <a:off x="-778756" y="9676032"/>
            <a:ext cx="1557512" cy="1064949"/>
          </a:xfrm>
          <a:custGeom>
            <a:avLst/>
            <a:gdLst/>
            <a:ahLst/>
            <a:cxnLst/>
            <a:rect l="l" t="t" r="r" b="b"/>
            <a:pathLst>
              <a:path w="1557512" h="1064949">
                <a:moveTo>
                  <a:pt x="0" y="0"/>
                </a:moveTo>
                <a:lnTo>
                  <a:pt x="1557512" y="0"/>
                </a:lnTo>
                <a:lnTo>
                  <a:pt x="1557512" y="1064948"/>
                </a:lnTo>
                <a:lnTo>
                  <a:pt x="0" y="106494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14425948" y="1304925"/>
            <a:ext cx="6788664" cy="1712173"/>
            <a:chOff x="0" y="0"/>
            <a:chExt cx="1770867" cy="446631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770867" cy="446631"/>
            </a:xfrm>
            <a:custGeom>
              <a:avLst/>
              <a:gdLst/>
              <a:ahLst/>
              <a:cxnLst/>
              <a:rect l="l" t="t" r="r" b="b"/>
              <a:pathLst>
                <a:path w="1770867" h="446631">
                  <a:moveTo>
                    <a:pt x="114042" y="0"/>
                  </a:moveTo>
                  <a:lnTo>
                    <a:pt x="1656825" y="0"/>
                  </a:lnTo>
                  <a:cubicBezTo>
                    <a:pt x="1719809" y="0"/>
                    <a:pt x="1770867" y="51058"/>
                    <a:pt x="1770867" y="114042"/>
                  </a:cubicBezTo>
                  <a:lnTo>
                    <a:pt x="1770867" y="332590"/>
                  </a:lnTo>
                  <a:cubicBezTo>
                    <a:pt x="1770867" y="362835"/>
                    <a:pt x="1758852" y="391842"/>
                    <a:pt x="1737465" y="413229"/>
                  </a:cubicBezTo>
                  <a:cubicBezTo>
                    <a:pt x="1716078" y="434616"/>
                    <a:pt x="1687071" y="446631"/>
                    <a:pt x="1656825" y="446631"/>
                  </a:cubicBezTo>
                  <a:lnTo>
                    <a:pt x="114042" y="446631"/>
                  </a:lnTo>
                  <a:cubicBezTo>
                    <a:pt x="83796" y="446631"/>
                    <a:pt x="54789" y="434616"/>
                    <a:pt x="33402" y="413229"/>
                  </a:cubicBezTo>
                  <a:cubicBezTo>
                    <a:pt x="12015" y="391842"/>
                    <a:pt x="0" y="362835"/>
                    <a:pt x="0" y="332590"/>
                  </a:cubicBezTo>
                  <a:lnTo>
                    <a:pt x="0" y="114042"/>
                  </a:lnTo>
                  <a:cubicBezTo>
                    <a:pt x="0" y="83796"/>
                    <a:pt x="12015" y="54789"/>
                    <a:pt x="33402" y="33402"/>
                  </a:cubicBezTo>
                  <a:cubicBezTo>
                    <a:pt x="54789" y="12015"/>
                    <a:pt x="83796" y="0"/>
                    <a:pt x="114042" y="0"/>
                  </a:cubicBezTo>
                  <a:close/>
                </a:path>
              </a:pathLst>
            </a:custGeom>
            <a:solidFill>
              <a:srgbClr val="639CBF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76200"/>
              <a:ext cx="1770867" cy="5228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11416779" y="5560805"/>
            <a:ext cx="10973287" cy="3726061"/>
          </a:xfrm>
          <a:custGeom>
            <a:avLst/>
            <a:gdLst/>
            <a:ahLst/>
            <a:cxnLst/>
            <a:rect l="l" t="t" r="r" b="b"/>
            <a:pathLst>
              <a:path w="10973287" h="3726061">
                <a:moveTo>
                  <a:pt x="0" y="0"/>
                </a:moveTo>
                <a:lnTo>
                  <a:pt x="10973287" y="0"/>
                </a:lnTo>
                <a:lnTo>
                  <a:pt x="10973287" y="3726061"/>
                </a:lnTo>
                <a:lnTo>
                  <a:pt x="0" y="372606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r="-28742"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9144000" y="1696892"/>
            <a:ext cx="12276146" cy="7155673"/>
            <a:chOff x="0" y="0"/>
            <a:chExt cx="697213" cy="4064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97213" cy="406400"/>
            </a:xfrm>
            <a:custGeom>
              <a:avLst/>
              <a:gdLst/>
              <a:ahLst/>
              <a:cxnLst/>
              <a:rect l="l" t="t" r="r" b="b"/>
              <a:pathLst>
                <a:path w="697213" h="406400">
                  <a:moveTo>
                    <a:pt x="494013" y="0"/>
                  </a:moveTo>
                  <a:cubicBezTo>
                    <a:pt x="606243" y="0"/>
                    <a:pt x="697213" y="90970"/>
                    <a:pt x="697213" y="203200"/>
                  </a:cubicBezTo>
                  <a:cubicBezTo>
                    <a:pt x="697213" y="315430"/>
                    <a:pt x="606243" y="406400"/>
                    <a:pt x="494013" y="406400"/>
                  </a:cubicBezTo>
                  <a:lnTo>
                    <a:pt x="203200" y="406400"/>
                  </a:lnTo>
                  <a:cubicBezTo>
                    <a:pt x="90970" y="406400"/>
                    <a:pt x="0" y="315430"/>
                    <a:pt x="0" y="203200"/>
                  </a:cubicBezTo>
                  <a:cubicBezTo>
                    <a:pt x="0" y="90970"/>
                    <a:pt x="90970" y="0"/>
                    <a:pt x="203200" y="0"/>
                  </a:cubicBezTo>
                  <a:lnTo>
                    <a:pt x="494013" y="0"/>
                  </a:lnTo>
                </a:path>
              </a:pathLst>
            </a:custGeom>
            <a:blipFill>
              <a:blip r:embed="rId14"/>
              <a:stretch>
                <a:fillRect t="-7150" b="-7150"/>
              </a:stretch>
            </a:blipFill>
            <a:ln w="114300" cap="sq">
              <a:solidFill>
                <a:srgbClr val="FFFFFF"/>
              </a:solidFill>
              <a:prstDash val="solid"/>
              <a:miter/>
            </a:ln>
          </p:spPr>
        </p:sp>
      </p:grpSp>
      <p:sp>
        <p:nvSpPr>
          <p:cNvPr id="15" name="Freeform 15"/>
          <p:cNvSpPr/>
          <p:nvPr/>
        </p:nvSpPr>
        <p:spPr>
          <a:xfrm>
            <a:off x="9956703" y="7251769"/>
            <a:ext cx="1600796" cy="1600796"/>
          </a:xfrm>
          <a:custGeom>
            <a:avLst/>
            <a:gdLst/>
            <a:ahLst/>
            <a:cxnLst/>
            <a:rect l="l" t="t" r="r" b="b"/>
            <a:pathLst>
              <a:path w="1600796" h="1600796">
                <a:moveTo>
                  <a:pt x="0" y="0"/>
                </a:moveTo>
                <a:lnTo>
                  <a:pt x="1600796" y="0"/>
                </a:lnTo>
                <a:lnTo>
                  <a:pt x="1600796" y="1600796"/>
                </a:lnTo>
                <a:lnTo>
                  <a:pt x="0" y="160079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grpSp>
        <p:nvGrpSpPr>
          <p:cNvPr id="16" name="Group 16"/>
          <p:cNvGrpSpPr/>
          <p:nvPr/>
        </p:nvGrpSpPr>
        <p:grpSpPr>
          <a:xfrm>
            <a:off x="1580439" y="3518532"/>
            <a:ext cx="6498982" cy="636272"/>
            <a:chOff x="0" y="0"/>
            <a:chExt cx="8665310" cy="848362"/>
          </a:xfrm>
        </p:grpSpPr>
        <p:sp>
          <p:nvSpPr>
            <p:cNvPr id="17" name="Freeform 17"/>
            <p:cNvSpPr/>
            <p:nvPr/>
          </p:nvSpPr>
          <p:spPr>
            <a:xfrm>
              <a:off x="0" y="79951"/>
              <a:ext cx="799373" cy="688460"/>
            </a:xfrm>
            <a:custGeom>
              <a:avLst/>
              <a:gdLst/>
              <a:ahLst/>
              <a:cxnLst/>
              <a:rect l="l" t="t" r="r" b="b"/>
              <a:pathLst>
                <a:path w="799373" h="688460">
                  <a:moveTo>
                    <a:pt x="0" y="0"/>
                  </a:moveTo>
                  <a:lnTo>
                    <a:pt x="799373" y="0"/>
                  </a:lnTo>
                  <a:lnTo>
                    <a:pt x="799373" y="688460"/>
                  </a:lnTo>
                  <a:lnTo>
                    <a:pt x="0" y="6884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8" name="TextBox 18"/>
            <p:cNvSpPr txBox="1"/>
            <p:nvPr/>
          </p:nvSpPr>
          <p:spPr>
            <a:xfrm>
              <a:off x="1109523" y="-76200"/>
              <a:ext cx="7555787" cy="9245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879"/>
                </a:lnSpc>
              </a:pPr>
              <a:r>
                <a:rPr lang="en-US" sz="4199" dirty="0">
                  <a:solidFill>
                    <a:srgbClr val="143244"/>
                  </a:solidFill>
                  <a:latin typeface="DM Sans"/>
                  <a:ea typeface="DM Sans"/>
                  <a:cs typeface="DM Sans"/>
                  <a:sym typeface="DM Sans"/>
                </a:rPr>
                <a:t>John de Guzman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580439" y="4211953"/>
            <a:ext cx="6498982" cy="636272"/>
            <a:chOff x="0" y="0"/>
            <a:chExt cx="8665310" cy="848362"/>
          </a:xfrm>
        </p:grpSpPr>
        <p:sp>
          <p:nvSpPr>
            <p:cNvPr id="20" name="Freeform 20"/>
            <p:cNvSpPr/>
            <p:nvPr/>
          </p:nvSpPr>
          <p:spPr>
            <a:xfrm>
              <a:off x="0" y="79951"/>
              <a:ext cx="799373" cy="688460"/>
            </a:xfrm>
            <a:custGeom>
              <a:avLst/>
              <a:gdLst/>
              <a:ahLst/>
              <a:cxnLst/>
              <a:rect l="l" t="t" r="r" b="b"/>
              <a:pathLst>
                <a:path w="799373" h="688460">
                  <a:moveTo>
                    <a:pt x="0" y="0"/>
                  </a:moveTo>
                  <a:lnTo>
                    <a:pt x="799373" y="0"/>
                  </a:lnTo>
                  <a:lnTo>
                    <a:pt x="799373" y="688460"/>
                  </a:lnTo>
                  <a:lnTo>
                    <a:pt x="0" y="6884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1" name="TextBox 21"/>
            <p:cNvSpPr txBox="1"/>
            <p:nvPr/>
          </p:nvSpPr>
          <p:spPr>
            <a:xfrm>
              <a:off x="1109523" y="-76200"/>
              <a:ext cx="7555787" cy="9245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879"/>
                </a:lnSpc>
              </a:pPr>
              <a:r>
                <a:rPr lang="en-US" sz="4199" dirty="0">
                  <a:solidFill>
                    <a:srgbClr val="143244"/>
                  </a:solidFill>
                  <a:latin typeface="DM Sans"/>
                  <a:ea typeface="DM Sans"/>
                  <a:cs typeface="DM Sans"/>
                  <a:sym typeface="DM Sans"/>
                </a:rPr>
                <a:t>Elaine Bhel Lagman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580439" y="4905375"/>
            <a:ext cx="6498982" cy="636272"/>
            <a:chOff x="0" y="0"/>
            <a:chExt cx="8665310" cy="848362"/>
          </a:xfrm>
        </p:grpSpPr>
        <p:sp>
          <p:nvSpPr>
            <p:cNvPr id="23" name="Freeform 23"/>
            <p:cNvSpPr/>
            <p:nvPr/>
          </p:nvSpPr>
          <p:spPr>
            <a:xfrm>
              <a:off x="0" y="79951"/>
              <a:ext cx="799373" cy="688460"/>
            </a:xfrm>
            <a:custGeom>
              <a:avLst/>
              <a:gdLst/>
              <a:ahLst/>
              <a:cxnLst/>
              <a:rect l="l" t="t" r="r" b="b"/>
              <a:pathLst>
                <a:path w="799373" h="688460">
                  <a:moveTo>
                    <a:pt x="0" y="0"/>
                  </a:moveTo>
                  <a:lnTo>
                    <a:pt x="799373" y="0"/>
                  </a:lnTo>
                  <a:lnTo>
                    <a:pt x="799373" y="688460"/>
                  </a:lnTo>
                  <a:lnTo>
                    <a:pt x="0" y="6884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4" name="TextBox 24"/>
            <p:cNvSpPr txBox="1"/>
            <p:nvPr/>
          </p:nvSpPr>
          <p:spPr>
            <a:xfrm>
              <a:off x="1109523" y="-76200"/>
              <a:ext cx="7555787" cy="9245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879"/>
                </a:lnSpc>
              </a:pPr>
              <a:r>
                <a:rPr lang="en-US" sz="4199" dirty="0">
                  <a:solidFill>
                    <a:srgbClr val="143244"/>
                  </a:solidFill>
                  <a:latin typeface="DM Sans"/>
                  <a:ea typeface="DM Sans"/>
                  <a:cs typeface="DM Sans"/>
                  <a:sym typeface="DM Sans"/>
                </a:rPr>
                <a:t>Renee Rae Santos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580439" y="5598797"/>
            <a:ext cx="6498982" cy="636272"/>
            <a:chOff x="0" y="0"/>
            <a:chExt cx="8665310" cy="848362"/>
          </a:xfrm>
        </p:grpSpPr>
        <p:sp>
          <p:nvSpPr>
            <p:cNvPr id="26" name="Freeform 26"/>
            <p:cNvSpPr/>
            <p:nvPr/>
          </p:nvSpPr>
          <p:spPr>
            <a:xfrm>
              <a:off x="0" y="79951"/>
              <a:ext cx="799373" cy="688460"/>
            </a:xfrm>
            <a:custGeom>
              <a:avLst/>
              <a:gdLst/>
              <a:ahLst/>
              <a:cxnLst/>
              <a:rect l="l" t="t" r="r" b="b"/>
              <a:pathLst>
                <a:path w="799373" h="688460">
                  <a:moveTo>
                    <a:pt x="0" y="0"/>
                  </a:moveTo>
                  <a:lnTo>
                    <a:pt x="799373" y="0"/>
                  </a:lnTo>
                  <a:lnTo>
                    <a:pt x="799373" y="688460"/>
                  </a:lnTo>
                  <a:lnTo>
                    <a:pt x="0" y="6884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7" name="TextBox 27"/>
            <p:cNvSpPr txBox="1"/>
            <p:nvPr/>
          </p:nvSpPr>
          <p:spPr>
            <a:xfrm>
              <a:off x="1109523" y="-76200"/>
              <a:ext cx="7555787" cy="9245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879"/>
                </a:lnSpc>
              </a:pPr>
              <a:r>
                <a:rPr lang="en-US" sz="4199" dirty="0">
                  <a:solidFill>
                    <a:srgbClr val="143244"/>
                  </a:solidFill>
                  <a:latin typeface="DM Sans"/>
                  <a:ea typeface="DM Sans"/>
                  <a:cs typeface="DM Sans"/>
                  <a:sym typeface="DM Sans"/>
                </a:rPr>
                <a:t>Hazal Turken</a:t>
              </a:r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2302100" y="1200150"/>
            <a:ext cx="3191427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 b="1">
                <a:solidFill>
                  <a:srgbClr val="143244"/>
                </a:solidFill>
                <a:latin typeface="DM Sans Bold"/>
                <a:ea typeface="DM Sans Bold"/>
                <a:cs typeface="DM Sans Bold"/>
                <a:sym typeface="DM Sans Bold"/>
              </a:rPr>
              <a:t>GROUP 8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-2919194" y="8540166"/>
            <a:ext cx="4292203" cy="4346535"/>
          </a:xfrm>
          <a:custGeom>
            <a:avLst/>
            <a:gdLst/>
            <a:ahLst/>
            <a:cxnLst/>
            <a:rect l="l" t="t" r="r" b="b"/>
            <a:pathLst>
              <a:path w="4292203" h="4346535">
                <a:moveTo>
                  <a:pt x="0" y="0"/>
                </a:moveTo>
                <a:lnTo>
                  <a:pt x="4292203" y="0"/>
                </a:lnTo>
                <a:lnTo>
                  <a:pt x="4292203" y="4346535"/>
                </a:lnTo>
                <a:lnTo>
                  <a:pt x="0" y="43465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5400000">
            <a:off x="-778756" y="9676032"/>
            <a:ext cx="1557512" cy="1064949"/>
          </a:xfrm>
          <a:custGeom>
            <a:avLst/>
            <a:gdLst/>
            <a:ahLst/>
            <a:cxnLst/>
            <a:rect l="l" t="t" r="r" b="b"/>
            <a:pathLst>
              <a:path w="1557512" h="1064949">
                <a:moveTo>
                  <a:pt x="0" y="0"/>
                </a:moveTo>
                <a:lnTo>
                  <a:pt x="1557512" y="0"/>
                </a:lnTo>
                <a:lnTo>
                  <a:pt x="1557512" y="1064948"/>
                </a:lnTo>
                <a:lnTo>
                  <a:pt x="0" y="10649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-532474" y="1121822"/>
            <a:ext cx="865876" cy="4263243"/>
            <a:chOff x="0" y="0"/>
            <a:chExt cx="1154501" cy="5684324"/>
          </a:xfrm>
        </p:grpSpPr>
        <p:sp>
          <p:nvSpPr>
            <p:cNvPr id="5" name="Freeform 5"/>
            <p:cNvSpPr/>
            <p:nvPr/>
          </p:nvSpPr>
          <p:spPr>
            <a:xfrm rot="5400000">
              <a:off x="-893451" y="3636372"/>
              <a:ext cx="2941403" cy="1154501"/>
            </a:xfrm>
            <a:custGeom>
              <a:avLst/>
              <a:gdLst/>
              <a:ahLst/>
              <a:cxnLst/>
              <a:rect l="l" t="t" r="r" b="b"/>
              <a:pathLst>
                <a:path w="2941403" h="1154501">
                  <a:moveTo>
                    <a:pt x="0" y="0"/>
                  </a:moveTo>
                  <a:lnTo>
                    <a:pt x="2941403" y="0"/>
                  </a:lnTo>
                  <a:lnTo>
                    <a:pt x="2941403" y="1154501"/>
                  </a:lnTo>
                  <a:lnTo>
                    <a:pt x="0" y="11545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 rot="5400000">
              <a:off x="-719556" y="719556"/>
              <a:ext cx="2593612" cy="1154501"/>
            </a:xfrm>
            <a:custGeom>
              <a:avLst/>
              <a:gdLst/>
              <a:ahLst/>
              <a:cxnLst/>
              <a:rect l="l" t="t" r="r" b="b"/>
              <a:pathLst>
                <a:path w="2593612" h="1154501">
                  <a:moveTo>
                    <a:pt x="0" y="0"/>
                  </a:moveTo>
                  <a:lnTo>
                    <a:pt x="2593612" y="0"/>
                  </a:lnTo>
                  <a:lnTo>
                    <a:pt x="2593612" y="1154500"/>
                  </a:lnTo>
                  <a:lnTo>
                    <a:pt x="0" y="11545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r="-13409"/>
              </a:stretch>
            </a:blipFill>
          </p:spPr>
        </p:sp>
      </p:grpSp>
      <p:sp>
        <p:nvSpPr>
          <p:cNvPr id="7" name="Freeform 7"/>
          <p:cNvSpPr/>
          <p:nvPr/>
        </p:nvSpPr>
        <p:spPr>
          <a:xfrm rot="-5400000">
            <a:off x="17082857" y="-1775034"/>
            <a:ext cx="2966307" cy="3003855"/>
          </a:xfrm>
          <a:custGeom>
            <a:avLst/>
            <a:gdLst/>
            <a:ahLst/>
            <a:cxnLst/>
            <a:rect l="l" t="t" r="r" b="b"/>
            <a:pathLst>
              <a:path w="2966307" h="3003855">
                <a:moveTo>
                  <a:pt x="0" y="0"/>
                </a:moveTo>
                <a:lnTo>
                  <a:pt x="2966306" y="0"/>
                </a:lnTo>
                <a:lnTo>
                  <a:pt x="2966306" y="3003855"/>
                </a:lnTo>
                <a:lnTo>
                  <a:pt x="0" y="300385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5400000">
            <a:off x="17509244" y="-661394"/>
            <a:ext cx="1557512" cy="1064949"/>
          </a:xfrm>
          <a:custGeom>
            <a:avLst/>
            <a:gdLst/>
            <a:ahLst/>
            <a:cxnLst/>
            <a:rect l="l" t="t" r="r" b="b"/>
            <a:pathLst>
              <a:path w="1557512" h="1064949">
                <a:moveTo>
                  <a:pt x="0" y="0"/>
                </a:moveTo>
                <a:lnTo>
                  <a:pt x="1557512" y="0"/>
                </a:lnTo>
                <a:lnTo>
                  <a:pt x="1557512" y="1064948"/>
                </a:lnTo>
                <a:lnTo>
                  <a:pt x="0" y="10649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-4003207" y="-1651210"/>
            <a:ext cx="5203119" cy="4114800"/>
          </a:xfrm>
          <a:custGeom>
            <a:avLst/>
            <a:gdLst/>
            <a:ahLst/>
            <a:cxnLst/>
            <a:rect l="l" t="t" r="r" b="b"/>
            <a:pathLst>
              <a:path w="5203119" h="4114800">
                <a:moveTo>
                  <a:pt x="0" y="0"/>
                </a:moveTo>
                <a:lnTo>
                  <a:pt x="5203119" y="0"/>
                </a:lnTo>
                <a:lnTo>
                  <a:pt x="520311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9999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-943346" y="-2001197"/>
            <a:ext cx="10239746" cy="2351495"/>
          </a:xfrm>
          <a:custGeom>
            <a:avLst/>
            <a:gdLst/>
            <a:ahLst/>
            <a:cxnLst/>
            <a:rect l="l" t="t" r="r" b="b"/>
            <a:pathLst>
              <a:path w="10239746" h="2351495">
                <a:moveTo>
                  <a:pt x="0" y="0"/>
                </a:moveTo>
                <a:lnTo>
                  <a:pt x="10239746" y="0"/>
                </a:lnTo>
                <a:lnTo>
                  <a:pt x="10239746" y="2351494"/>
                </a:lnTo>
                <a:lnTo>
                  <a:pt x="0" y="235149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t="-319671"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9051927" y="9963150"/>
            <a:ext cx="11016011" cy="1802340"/>
          </a:xfrm>
          <a:custGeom>
            <a:avLst/>
            <a:gdLst/>
            <a:ahLst/>
            <a:cxnLst/>
            <a:rect l="l" t="t" r="r" b="b"/>
            <a:pathLst>
              <a:path w="11016011" h="1802340">
                <a:moveTo>
                  <a:pt x="0" y="0"/>
                </a:moveTo>
                <a:lnTo>
                  <a:pt x="11016011" y="0"/>
                </a:lnTo>
                <a:lnTo>
                  <a:pt x="11016011" y="1802340"/>
                </a:lnTo>
                <a:lnTo>
                  <a:pt x="0" y="180234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t="-407300"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2021490" y="3948769"/>
            <a:ext cx="6744557" cy="4446565"/>
          </a:xfrm>
          <a:custGeom>
            <a:avLst/>
            <a:gdLst/>
            <a:ahLst/>
            <a:cxnLst/>
            <a:rect l="l" t="t" r="r" b="b"/>
            <a:pathLst>
              <a:path w="6744557" h="4446565">
                <a:moveTo>
                  <a:pt x="0" y="0"/>
                </a:moveTo>
                <a:lnTo>
                  <a:pt x="6744558" y="0"/>
                </a:lnTo>
                <a:lnTo>
                  <a:pt x="6744558" y="4446564"/>
                </a:lnTo>
                <a:lnTo>
                  <a:pt x="0" y="4446564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8748227" y="3669550"/>
            <a:ext cx="7584957" cy="4725784"/>
          </a:xfrm>
          <a:custGeom>
            <a:avLst/>
            <a:gdLst/>
            <a:ahLst/>
            <a:cxnLst/>
            <a:rect l="l" t="t" r="r" b="b"/>
            <a:pathLst>
              <a:path w="7584957" h="4725784">
                <a:moveTo>
                  <a:pt x="0" y="0"/>
                </a:moveTo>
                <a:lnTo>
                  <a:pt x="7584958" y="0"/>
                </a:lnTo>
                <a:lnTo>
                  <a:pt x="7584958" y="4725783"/>
                </a:lnTo>
                <a:lnTo>
                  <a:pt x="0" y="4725783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6313004" y="1086222"/>
            <a:ext cx="5661991" cy="1127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39"/>
              </a:lnSpc>
            </a:pPr>
            <a:r>
              <a:rPr lang="en-US" sz="6599" b="1">
                <a:solidFill>
                  <a:srgbClr val="143244"/>
                </a:solidFill>
                <a:latin typeface="DM Sans Bold"/>
                <a:ea typeface="DM Sans Bold"/>
                <a:cs typeface="DM Sans Bold"/>
                <a:sym typeface="DM Sans Bold"/>
              </a:rPr>
              <a:t>Data Analysis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99912" y="2472395"/>
            <a:ext cx="12967423" cy="7810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00"/>
              </a:lnSpc>
            </a:pPr>
            <a:r>
              <a:rPr lang="en-US" sz="4500" b="1">
                <a:solidFill>
                  <a:srgbClr val="143244"/>
                </a:solidFill>
                <a:latin typeface="DM Sans Bold"/>
                <a:ea typeface="DM Sans Bold"/>
                <a:cs typeface="DM Sans Bold"/>
                <a:sym typeface="DM Sans Bold"/>
              </a:rPr>
              <a:t>C. Operational Performance Analysis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199912" y="3320119"/>
            <a:ext cx="12967423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143244"/>
                </a:solidFill>
                <a:latin typeface="DM Sans Bold"/>
                <a:ea typeface="DM Sans Bold"/>
                <a:cs typeface="DM Sans Bold"/>
                <a:sym typeface="DM Sans Bold"/>
              </a:rPr>
              <a:t>Delay Category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370045" y="8494392"/>
            <a:ext cx="6907833" cy="8782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50519" lvl="1" indent="-275260" algn="l">
              <a:lnSpc>
                <a:spcPts val="3569"/>
              </a:lnSpc>
              <a:buFont typeface="Arial"/>
              <a:buChar char="•"/>
            </a:pPr>
            <a:r>
              <a:rPr lang="en-US" sz="2549">
                <a:solidFill>
                  <a:srgbClr val="143244"/>
                </a:solidFill>
                <a:latin typeface="DM Sans"/>
                <a:ea typeface="DM Sans"/>
                <a:cs typeface="DM Sans"/>
                <a:sym typeface="DM Sans"/>
              </a:rPr>
              <a:t>Delays above 30 minutes cause at least 64% dissatisfaction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051927" y="8494392"/>
            <a:ext cx="7425780" cy="8782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50519" lvl="1" indent="-275260" algn="l">
              <a:lnSpc>
                <a:spcPts val="3569"/>
              </a:lnSpc>
              <a:buFont typeface="Arial"/>
              <a:buChar char="•"/>
            </a:pPr>
            <a:r>
              <a:rPr lang="en-US" sz="2549">
                <a:solidFill>
                  <a:srgbClr val="143244"/>
                </a:solidFill>
                <a:latin typeface="DM Sans"/>
                <a:ea typeface="DM Sans"/>
                <a:cs typeface="DM Sans"/>
                <a:sym typeface="DM Sans"/>
              </a:rPr>
              <a:t>People tend to be more satisfied if there are no delays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-2919194" y="8540166"/>
            <a:ext cx="4292203" cy="4346535"/>
          </a:xfrm>
          <a:custGeom>
            <a:avLst/>
            <a:gdLst/>
            <a:ahLst/>
            <a:cxnLst/>
            <a:rect l="l" t="t" r="r" b="b"/>
            <a:pathLst>
              <a:path w="4292203" h="4346535">
                <a:moveTo>
                  <a:pt x="0" y="0"/>
                </a:moveTo>
                <a:lnTo>
                  <a:pt x="4292203" y="0"/>
                </a:lnTo>
                <a:lnTo>
                  <a:pt x="4292203" y="4346535"/>
                </a:lnTo>
                <a:lnTo>
                  <a:pt x="0" y="43465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5400000">
            <a:off x="-778756" y="9676032"/>
            <a:ext cx="1557512" cy="1064949"/>
          </a:xfrm>
          <a:custGeom>
            <a:avLst/>
            <a:gdLst/>
            <a:ahLst/>
            <a:cxnLst/>
            <a:rect l="l" t="t" r="r" b="b"/>
            <a:pathLst>
              <a:path w="1557512" h="1064949">
                <a:moveTo>
                  <a:pt x="0" y="0"/>
                </a:moveTo>
                <a:lnTo>
                  <a:pt x="1557512" y="0"/>
                </a:lnTo>
                <a:lnTo>
                  <a:pt x="1557512" y="1064948"/>
                </a:lnTo>
                <a:lnTo>
                  <a:pt x="0" y="10649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-532474" y="1121822"/>
            <a:ext cx="865876" cy="4263243"/>
            <a:chOff x="0" y="0"/>
            <a:chExt cx="1154501" cy="5684324"/>
          </a:xfrm>
        </p:grpSpPr>
        <p:sp>
          <p:nvSpPr>
            <p:cNvPr id="5" name="Freeform 5"/>
            <p:cNvSpPr/>
            <p:nvPr/>
          </p:nvSpPr>
          <p:spPr>
            <a:xfrm rot="5400000">
              <a:off x="-893451" y="3636372"/>
              <a:ext cx="2941403" cy="1154501"/>
            </a:xfrm>
            <a:custGeom>
              <a:avLst/>
              <a:gdLst/>
              <a:ahLst/>
              <a:cxnLst/>
              <a:rect l="l" t="t" r="r" b="b"/>
              <a:pathLst>
                <a:path w="2941403" h="1154501">
                  <a:moveTo>
                    <a:pt x="0" y="0"/>
                  </a:moveTo>
                  <a:lnTo>
                    <a:pt x="2941403" y="0"/>
                  </a:lnTo>
                  <a:lnTo>
                    <a:pt x="2941403" y="1154501"/>
                  </a:lnTo>
                  <a:lnTo>
                    <a:pt x="0" y="11545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 rot="5400000">
              <a:off x="-719556" y="719556"/>
              <a:ext cx="2593612" cy="1154501"/>
            </a:xfrm>
            <a:custGeom>
              <a:avLst/>
              <a:gdLst/>
              <a:ahLst/>
              <a:cxnLst/>
              <a:rect l="l" t="t" r="r" b="b"/>
              <a:pathLst>
                <a:path w="2593612" h="1154501">
                  <a:moveTo>
                    <a:pt x="0" y="0"/>
                  </a:moveTo>
                  <a:lnTo>
                    <a:pt x="2593612" y="0"/>
                  </a:lnTo>
                  <a:lnTo>
                    <a:pt x="2593612" y="1154500"/>
                  </a:lnTo>
                  <a:lnTo>
                    <a:pt x="0" y="11545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r="-13409"/>
              </a:stretch>
            </a:blipFill>
          </p:spPr>
        </p:sp>
      </p:grpSp>
      <p:sp>
        <p:nvSpPr>
          <p:cNvPr id="7" name="Freeform 7"/>
          <p:cNvSpPr/>
          <p:nvPr/>
        </p:nvSpPr>
        <p:spPr>
          <a:xfrm rot="-5400000">
            <a:off x="17082857" y="-1775034"/>
            <a:ext cx="2966307" cy="3003855"/>
          </a:xfrm>
          <a:custGeom>
            <a:avLst/>
            <a:gdLst/>
            <a:ahLst/>
            <a:cxnLst/>
            <a:rect l="l" t="t" r="r" b="b"/>
            <a:pathLst>
              <a:path w="2966307" h="3003855">
                <a:moveTo>
                  <a:pt x="0" y="0"/>
                </a:moveTo>
                <a:lnTo>
                  <a:pt x="2966306" y="0"/>
                </a:lnTo>
                <a:lnTo>
                  <a:pt x="2966306" y="3003855"/>
                </a:lnTo>
                <a:lnTo>
                  <a:pt x="0" y="300385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5400000">
            <a:off x="17509244" y="-661394"/>
            <a:ext cx="1557512" cy="1064949"/>
          </a:xfrm>
          <a:custGeom>
            <a:avLst/>
            <a:gdLst/>
            <a:ahLst/>
            <a:cxnLst/>
            <a:rect l="l" t="t" r="r" b="b"/>
            <a:pathLst>
              <a:path w="1557512" h="1064949">
                <a:moveTo>
                  <a:pt x="0" y="0"/>
                </a:moveTo>
                <a:lnTo>
                  <a:pt x="1557512" y="0"/>
                </a:lnTo>
                <a:lnTo>
                  <a:pt x="1557512" y="1064948"/>
                </a:lnTo>
                <a:lnTo>
                  <a:pt x="0" y="10649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-4003207" y="-1651210"/>
            <a:ext cx="5203119" cy="4114800"/>
          </a:xfrm>
          <a:custGeom>
            <a:avLst/>
            <a:gdLst/>
            <a:ahLst/>
            <a:cxnLst/>
            <a:rect l="l" t="t" r="r" b="b"/>
            <a:pathLst>
              <a:path w="5203119" h="4114800">
                <a:moveTo>
                  <a:pt x="0" y="0"/>
                </a:moveTo>
                <a:lnTo>
                  <a:pt x="5203119" y="0"/>
                </a:lnTo>
                <a:lnTo>
                  <a:pt x="520311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9999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-943346" y="-2001197"/>
            <a:ext cx="10239746" cy="2351495"/>
          </a:xfrm>
          <a:custGeom>
            <a:avLst/>
            <a:gdLst/>
            <a:ahLst/>
            <a:cxnLst/>
            <a:rect l="l" t="t" r="r" b="b"/>
            <a:pathLst>
              <a:path w="10239746" h="2351495">
                <a:moveTo>
                  <a:pt x="0" y="0"/>
                </a:moveTo>
                <a:lnTo>
                  <a:pt x="10239746" y="0"/>
                </a:lnTo>
                <a:lnTo>
                  <a:pt x="10239746" y="2351494"/>
                </a:lnTo>
                <a:lnTo>
                  <a:pt x="0" y="235149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t="-319671"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9051927" y="9963150"/>
            <a:ext cx="11016011" cy="1802340"/>
          </a:xfrm>
          <a:custGeom>
            <a:avLst/>
            <a:gdLst/>
            <a:ahLst/>
            <a:cxnLst/>
            <a:rect l="l" t="t" r="r" b="b"/>
            <a:pathLst>
              <a:path w="11016011" h="1802340">
                <a:moveTo>
                  <a:pt x="0" y="0"/>
                </a:moveTo>
                <a:lnTo>
                  <a:pt x="11016011" y="0"/>
                </a:lnTo>
                <a:lnTo>
                  <a:pt x="11016011" y="1802340"/>
                </a:lnTo>
                <a:lnTo>
                  <a:pt x="0" y="180234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t="-407300"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646686" y="3926459"/>
            <a:ext cx="7576859" cy="4461500"/>
          </a:xfrm>
          <a:custGeom>
            <a:avLst/>
            <a:gdLst/>
            <a:ahLst/>
            <a:cxnLst/>
            <a:rect l="l" t="t" r="r" b="b"/>
            <a:pathLst>
              <a:path w="7576859" h="4461500">
                <a:moveTo>
                  <a:pt x="0" y="0"/>
                </a:moveTo>
                <a:lnTo>
                  <a:pt x="7576858" y="0"/>
                </a:lnTo>
                <a:lnTo>
                  <a:pt x="7576858" y="4461500"/>
                </a:lnTo>
                <a:lnTo>
                  <a:pt x="0" y="4461500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9659686" y="3779262"/>
            <a:ext cx="7480596" cy="4675373"/>
          </a:xfrm>
          <a:custGeom>
            <a:avLst/>
            <a:gdLst/>
            <a:ahLst/>
            <a:cxnLst/>
            <a:rect l="l" t="t" r="r" b="b"/>
            <a:pathLst>
              <a:path w="7480596" h="4675373">
                <a:moveTo>
                  <a:pt x="0" y="0"/>
                </a:moveTo>
                <a:lnTo>
                  <a:pt x="7480597" y="0"/>
                </a:lnTo>
                <a:lnTo>
                  <a:pt x="7480597" y="4675372"/>
                </a:lnTo>
                <a:lnTo>
                  <a:pt x="0" y="4675372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6313004" y="1086222"/>
            <a:ext cx="5661991" cy="1127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39"/>
              </a:lnSpc>
            </a:pPr>
            <a:r>
              <a:rPr lang="en-US" sz="6599" b="1">
                <a:solidFill>
                  <a:srgbClr val="143244"/>
                </a:solidFill>
                <a:latin typeface="DM Sans Bold"/>
                <a:ea typeface="DM Sans Bold"/>
                <a:cs typeface="DM Sans Bold"/>
                <a:sym typeface="DM Sans Bold"/>
              </a:rPr>
              <a:t>Data Analysis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99912" y="2472395"/>
            <a:ext cx="12967423" cy="7810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00"/>
              </a:lnSpc>
            </a:pPr>
            <a:r>
              <a:rPr lang="en-US" sz="4500" b="1">
                <a:solidFill>
                  <a:srgbClr val="143244"/>
                </a:solidFill>
                <a:latin typeface="DM Sans Bold"/>
                <a:ea typeface="DM Sans Bold"/>
                <a:cs typeface="DM Sans Bold"/>
                <a:sym typeface="DM Sans Bold"/>
              </a:rPr>
              <a:t>C. Operational Performance Analysis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199912" y="3320119"/>
            <a:ext cx="12967423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143244"/>
                </a:solidFill>
                <a:latin typeface="DM Sans Bold"/>
                <a:ea typeface="DM Sans Bold"/>
                <a:cs typeface="DM Sans Bold"/>
                <a:sym typeface="DM Sans Bold"/>
              </a:rPr>
              <a:t>Flight Distance Analysis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61074" y="8494392"/>
            <a:ext cx="9202131" cy="13258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50519" lvl="1" indent="-275260" algn="l">
              <a:lnSpc>
                <a:spcPts val="3569"/>
              </a:lnSpc>
              <a:buFont typeface="Arial"/>
              <a:buChar char="•"/>
            </a:pPr>
            <a:r>
              <a:rPr lang="en-US" sz="2549">
                <a:solidFill>
                  <a:srgbClr val="143244"/>
                </a:solidFill>
                <a:latin typeface="DM Sans"/>
                <a:ea typeface="DM Sans"/>
                <a:cs typeface="DM Sans"/>
                <a:sym typeface="DM Sans"/>
              </a:rPr>
              <a:t>The longer the distance, the higher the satisfaction</a:t>
            </a:r>
          </a:p>
          <a:p>
            <a:pPr marL="550519" lvl="1" indent="-275260" algn="l">
              <a:lnSpc>
                <a:spcPts val="3569"/>
              </a:lnSpc>
              <a:buFont typeface="Arial"/>
              <a:buChar char="•"/>
            </a:pPr>
            <a:r>
              <a:rPr lang="en-US" sz="2549">
                <a:solidFill>
                  <a:srgbClr val="143244"/>
                </a:solidFill>
                <a:latin typeface="DM Sans"/>
                <a:ea typeface="DM Sans"/>
                <a:cs typeface="DM Sans"/>
                <a:sym typeface="DM Sans"/>
              </a:rPr>
              <a:t>The shorter tends to be the most dissatisfied</a:t>
            </a:r>
          </a:p>
          <a:p>
            <a:pPr marL="550519" lvl="1" indent="-275260" algn="l">
              <a:lnSpc>
                <a:spcPts val="3569"/>
              </a:lnSpc>
              <a:buFont typeface="Arial"/>
              <a:buChar char="•"/>
            </a:pPr>
            <a:r>
              <a:rPr lang="en-US" sz="2549">
                <a:solidFill>
                  <a:srgbClr val="143244"/>
                </a:solidFill>
                <a:latin typeface="DM Sans"/>
                <a:ea typeface="DM Sans"/>
                <a:cs typeface="DM Sans"/>
                <a:sym typeface="DM Sans"/>
              </a:rPr>
              <a:t>Likely passengers flying long flights are in business class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909720" y="8494392"/>
            <a:ext cx="7425780" cy="8782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50519" lvl="1" indent="-275260" algn="l">
              <a:lnSpc>
                <a:spcPts val="3569"/>
              </a:lnSpc>
              <a:buFont typeface="Arial"/>
              <a:buChar char="•"/>
            </a:pPr>
            <a:r>
              <a:rPr lang="en-US" sz="2549">
                <a:solidFill>
                  <a:srgbClr val="143244"/>
                </a:solidFill>
                <a:latin typeface="DM Sans"/>
                <a:ea typeface="DM Sans"/>
                <a:cs typeface="DM Sans"/>
                <a:sym typeface="DM Sans"/>
              </a:rPr>
              <a:t>Those who travel in Bus. Class tends to be more satisfied the longer they travel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-2919194" y="8540166"/>
            <a:ext cx="4292203" cy="4346535"/>
          </a:xfrm>
          <a:custGeom>
            <a:avLst/>
            <a:gdLst/>
            <a:ahLst/>
            <a:cxnLst/>
            <a:rect l="l" t="t" r="r" b="b"/>
            <a:pathLst>
              <a:path w="4292203" h="4346535">
                <a:moveTo>
                  <a:pt x="0" y="0"/>
                </a:moveTo>
                <a:lnTo>
                  <a:pt x="4292203" y="0"/>
                </a:lnTo>
                <a:lnTo>
                  <a:pt x="4292203" y="4346535"/>
                </a:lnTo>
                <a:lnTo>
                  <a:pt x="0" y="43465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5400000">
            <a:off x="-778756" y="9676032"/>
            <a:ext cx="1557512" cy="1064949"/>
          </a:xfrm>
          <a:custGeom>
            <a:avLst/>
            <a:gdLst/>
            <a:ahLst/>
            <a:cxnLst/>
            <a:rect l="l" t="t" r="r" b="b"/>
            <a:pathLst>
              <a:path w="1557512" h="1064949">
                <a:moveTo>
                  <a:pt x="0" y="0"/>
                </a:moveTo>
                <a:lnTo>
                  <a:pt x="1557512" y="0"/>
                </a:lnTo>
                <a:lnTo>
                  <a:pt x="1557512" y="1064948"/>
                </a:lnTo>
                <a:lnTo>
                  <a:pt x="0" y="10649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-532474" y="1121822"/>
            <a:ext cx="865876" cy="4263243"/>
            <a:chOff x="0" y="0"/>
            <a:chExt cx="1154501" cy="5684324"/>
          </a:xfrm>
        </p:grpSpPr>
        <p:sp>
          <p:nvSpPr>
            <p:cNvPr id="5" name="Freeform 5"/>
            <p:cNvSpPr/>
            <p:nvPr/>
          </p:nvSpPr>
          <p:spPr>
            <a:xfrm rot="5400000">
              <a:off x="-893451" y="3636372"/>
              <a:ext cx="2941403" cy="1154501"/>
            </a:xfrm>
            <a:custGeom>
              <a:avLst/>
              <a:gdLst/>
              <a:ahLst/>
              <a:cxnLst/>
              <a:rect l="l" t="t" r="r" b="b"/>
              <a:pathLst>
                <a:path w="2941403" h="1154501">
                  <a:moveTo>
                    <a:pt x="0" y="0"/>
                  </a:moveTo>
                  <a:lnTo>
                    <a:pt x="2941403" y="0"/>
                  </a:lnTo>
                  <a:lnTo>
                    <a:pt x="2941403" y="1154501"/>
                  </a:lnTo>
                  <a:lnTo>
                    <a:pt x="0" y="11545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 rot="5400000">
              <a:off x="-719556" y="719556"/>
              <a:ext cx="2593612" cy="1154501"/>
            </a:xfrm>
            <a:custGeom>
              <a:avLst/>
              <a:gdLst/>
              <a:ahLst/>
              <a:cxnLst/>
              <a:rect l="l" t="t" r="r" b="b"/>
              <a:pathLst>
                <a:path w="2593612" h="1154501">
                  <a:moveTo>
                    <a:pt x="0" y="0"/>
                  </a:moveTo>
                  <a:lnTo>
                    <a:pt x="2593612" y="0"/>
                  </a:lnTo>
                  <a:lnTo>
                    <a:pt x="2593612" y="1154500"/>
                  </a:lnTo>
                  <a:lnTo>
                    <a:pt x="0" y="11545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r="-13409"/>
              </a:stretch>
            </a:blipFill>
          </p:spPr>
        </p:sp>
      </p:grpSp>
      <p:sp>
        <p:nvSpPr>
          <p:cNvPr id="7" name="Freeform 7"/>
          <p:cNvSpPr/>
          <p:nvPr/>
        </p:nvSpPr>
        <p:spPr>
          <a:xfrm rot="-5400000">
            <a:off x="17082857" y="-1775034"/>
            <a:ext cx="2966307" cy="3003855"/>
          </a:xfrm>
          <a:custGeom>
            <a:avLst/>
            <a:gdLst/>
            <a:ahLst/>
            <a:cxnLst/>
            <a:rect l="l" t="t" r="r" b="b"/>
            <a:pathLst>
              <a:path w="2966307" h="3003855">
                <a:moveTo>
                  <a:pt x="0" y="0"/>
                </a:moveTo>
                <a:lnTo>
                  <a:pt x="2966306" y="0"/>
                </a:lnTo>
                <a:lnTo>
                  <a:pt x="2966306" y="3003855"/>
                </a:lnTo>
                <a:lnTo>
                  <a:pt x="0" y="300385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5400000">
            <a:off x="17509244" y="-661394"/>
            <a:ext cx="1557512" cy="1064949"/>
          </a:xfrm>
          <a:custGeom>
            <a:avLst/>
            <a:gdLst/>
            <a:ahLst/>
            <a:cxnLst/>
            <a:rect l="l" t="t" r="r" b="b"/>
            <a:pathLst>
              <a:path w="1557512" h="1064949">
                <a:moveTo>
                  <a:pt x="0" y="0"/>
                </a:moveTo>
                <a:lnTo>
                  <a:pt x="1557512" y="0"/>
                </a:lnTo>
                <a:lnTo>
                  <a:pt x="1557512" y="1064948"/>
                </a:lnTo>
                <a:lnTo>
                  <a:pt x="0" y="10649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-4003207" y="-1651210"/>
            <a:ext cx="5203119" cy="4114800"/>
          </a:xfrm>
          <a:custGeom>
            <a:avLst/>
            <a:gdLst/>
            <a:ahLst/>
            <a:cxnLst/>
            <a:rect l="l" t="t" r="r" b="b"/>
            <a:pathLst>
              <a:path w="5203119" h="4114800">
                <a:moveTo>
                  <a:pt x="0" y="0"/>
                </a:moveTo>
                <a:lnTo>
                  <a:pt x="5203119" y="0"/>
                </a:lnTo>
                <a:lnTo>
                  <a:pt x="520311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9999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-943346" y="-2001197"/>
            <a:ext cx="10239746" cy="2351495"/>
          </a:xfrm>
          <a:custGeom>
            <a:avLst/>
            <a:gdLst/>
            <a:ahLst/>
            <a:cxnLst/>
            <a:rect l="l" t="t" r="r" b="b"/>
            <a:pathLst>
              <a:path w="10239746" h="2351495">
                <a:moveTo>
                  <a:pt x="0" y="0"/>
                </a:moveTo>
                <a:lnTo>
                  <a:pt x="10239746" y="0"/>
                </a:lnTo>
                <a:lnTo>
                  <a:pt x="10239746" y="2351494"/>
                </a:lnTo>
                <a:lnTo>
                  <a:pt x="0" y="235149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t="-319671"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9051927" y="9963150"/>
            <a:ext cx="11016011" cy="1802340"/>
          </a:xfrm>
          <a:custGeom>
            <a:avLst/>
            <a:gdLst/>
            <a:ahLst/>
            <a:cxnLst/>
            <a:rect l="l" t="t" r="r" b="b"/>
            <a:pathLst>
              <a:path w="11016011" h="1802340">
                <a:moveTo>
                  <a:pt x="0" y="0"/>
                </a:moveTo>
                <a:lnTo>
                  <a:pt x="11016011" y="0"/>
                </a:lnTo>
                <a:lnTo>
                  <a:pt x="11016011" y="1802340"/>
                </a:lnTo>
                <a:lnTo>
                  <a:pt x="0" y="180234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t="-407300"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8610373" y="2338786"/>
            <a:ext cx="6052520" cy="7336598"/>
          </a:xfrm>
          <a:custGeom>
            <a:avLst/>
            <a:gdLst/>
            <a:ahLst/>
            <a:cxnLst/>
            <a:rect l="l" t="t" r="r" b="b"/>
            <a:pathLst>
              <a:path w="6052520" h="7336598">
                <a:moveTo>
                  <a:pt x="0" y="0"/>
                </a:moveTo>
                <a:lnTo>
                  <a:pt x="6052520" y="0"/>
                </a:lnTo>
                <a:lnTo>
                  <a:pt x="6052520" y="7336598"/>
                </a:lnTo>
                <a:lnTo>
                  <a:pt x="0" y="7336598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3584738" y="1855898"/>
            <a:ext cx="3729941" cy="7573852"/>
          </a:xfrm>
          <a:custGeom>
            <a:avLst/>
            <a:gdLst/>
            <a:ahLst/>
            <a:cxnLst/>
            <a:rect l="l" t="t" r="r" b="b"/>
            <a:pathLst>
              <a:path w="3729941" h="7573852">
                <a:moveTo>
                  <a:pt x="0" y="0"/>
                </a:moveTo>
                <a:lnTo>
                  <a:pt x="3729941" y="0"/>
                </a:lnTo>
                <a:lnTo>
                  <a:pt x="3729941" y="7573852"/>
                </a:lnTo>
                <a:lnTo>
                  <a:pt x="0" y="7573852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6313004" y="1086222"/>
            <a:ext cx="5661991" cy="1127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39"/>
              </a:lnSpc>
            </a:pPr>
            <a:r>
              <a:rPr lang="en-US" sz="6599" b="1">
                <a:solidFill>
                  <a:srgbClr val="143244"/>
                </a:solidFill>
                <a:latin typeface="DM Sans Bold"/>
                <a:ea typeface="DM Sans Bold"/>
                <a:cs typeface="DM Sans Bold"/>
                <a:sym typeface="DM Sans Bold"/>
              </a:rPr>
              <a:t>Data Analysis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99912" y="2472395"/>
            <a:ext cx="6169361" cy="15811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00"/>
              </a:lnSpc>
            </a:pPr>
            <a:r>
              <a:rPr lang="en-US" sz="4500" b="1">
                <a:solidFill>
                  <a:srgbClr val="143244"/>
                </a:solidFill>
                <a:latin typeface="DM Sans Bold"/>
                <a:ea typeface="DM Sans Bold"/>
                <a:cs typeface="DM Sans Bold"/>
                <a:sym typeface="DM Sans Bold"/>
              </a:rPr>
              <a:t>Feature Importance for All Features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28700" y="4358344"/>
            <a:ext cx="7713032" cy="35642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50519" lvl="1" indent="-275260" algn="l">
              <a:lnSpc>
                <a:spcPts val="3569"/>
              </a:lnSpc>
              <a:buFont typeface="Arial"/>
              <a:buChar char="•"/>
            </a:pPr>
            <a:r>
              <a:rPr lang="en-US" sz="2549" b="1">
                <a:solidFill>
                  <a:srgbClr val="143244"/>
                </a:solidFill>
                <a:latin typeface="DM Sans Bold"/>
                <a:ea typeface="DM Sans Bold"/>
                <a:cs typeface="DM Sans Bold"/>
                <a:sym typeface="DM Sans Bold"/>
              </a:rPr>
              <a:t>Online Boarding</a:t>
            </a:r>
            <a:r>
              <a:rPr lang="en-US" sz="2549">
                <a:solidFill>
                  <a:srgbClr val="143244"/>
                </a:solidFill>
                <a:latin typeface="DM Sans"/>
                <a:ea typeface="DM Sans"/>
                <a:cs typeface="DM Sans"/>
                <a:sym typeface="DM Sans"/>
              </a:rPr>
              <a:t> is the strongest </a:t>
            </a:r>
            <a:r>
              <a:rPr lang="en-US" sz="2549" b="1">
                <a:solidFill>
                  <a:srgbClr val="143244"/>
                </a:solidFill>
                <a:latin typeface="DM Sans Bold"/>
                <a:ea typeface="DM Sans Bold"/>
                <a:cs typeface="DM Sans Bold"/>
                <a:sym typeface="DM Sans Bold"/>
              </a:rPr>
              <a:t>positive </a:t>
            </a:r>
            <a:r>
              <a:rPr lang="en-US" sz="2549">
                <a:solidFill>
                  <a:srgbClr val="143244"/>
                </a:solidFill>
                <a:latin typeface="DM Sans"/>
                <a:ea typeface="DM Sans"/>
                <a:cs typeface="DM Sans"/>
                <a:sym typeface="DM Sans"/>
              </a:rPr>
              <a:t>driver of satisfaction.</a:t>
            </a:r>
          </a:p>
          <a:p>
            <a:pPr marL="550519" lvl="1" indent="-275260" algn="l">
              <a:lnSpc>
                <a:spcPts val="3569"/>
              </a:lnSpc>
              <a:buFont typeface="Arial"/>
              <a:buChar char="•"/>
            </a:pPr>
            <a:r>
              <a:rPr lang="en-US" sz="2549">
                <a:solidFill>
                  <a:srgbClr val="143244"/>
                </a:solidFill>
                <a:latin typeface="DM Sans"/>
                <a:ea typeface="DM Sans"/>
                <a:cs typeface="DM Sans"/>
                <a:sym typeface="DM Sans"/>
              </a:rPr>
              <a:t>Class &amp; Type of Travel = major contributors</a:t>
            </a:r>
          </a:p>
          <a:p>
            <a:pPr marL="550519" lvl="1" indent="-275260" algn="l">
              <a:lnSpc>
                <a:spcPts val="3569"/>
              </a:lnSpc>
              <a:buFont typeface="Arial"/>
              <a:buChar char="•"/>
            </a:pPr>
            <a:r>
              <a:rPr lang="en-US" sz="2549">
                <a:solidFill>
                  <a:srgbClr val="143244"/>
                </a:solidFill>
                <a:latin typeface="DM Sans"/>
                <a:ea typeface="DM Sans"/>
                <a:cs typeface="DM Sans"/>
                <a:sym typeface="DM Sans"/>
              </a:rPr>
              <a:t>Gender &amp; Gate location has almost no effect, indicating it is a low-priority improvement area</a:t>
            </a:r>
          </a:p>
          <a:p>
            <a:pPr marL="550519" lvl="1" indent="-275260" algn="l">
              <a:lnSpc>
                <a:spcPts val="3569"/>
              </a:lnSpc>
              <a:buFont typeface="Arial"/>
              <a:buChar char="•"/>
            </a:pPr>
            <a:r>
              <a:rPr lang="en-US" sz="2549" b="1">
                <a:solidFill>
                  <a:srgbClr val="143244"/>
                </a:solidFill>
                <a:latin typeface="DM Sans Bold"/>
                <a:ea typeface="DM Sans Bold"/>
                <a:cs typeface="DM Sans Bold"/>
                <a:sym typeface="DM Sans Bold"/>
              </a:rPr>
              <a:t>Departure/Arrival Time Convenience </a:t>
            </a:r>
            <a:r>
              <a:rPr lang="en-US" sz="2549">
                <a:solidFill>
                  <a:srgbClr val="143244"/>
                </a:solidFill>
                <a:latin typeface="DM Sans"/>
                <a:ea typeface="DM Sans"/>
                <a:cs typeface="DM Sans"/>
                <a:sym typeface="DM Sans"/>
              </a:rPr>
              <a:t>has </a:t>
            </a:r>
            <a:r>
              <a:rPr lang="en-US" sz="2549" b="1">
                <a:solidFill>
                  <a:srgbClr val="143244"/>
                </a:solidFill>
                <a:latin typeface="DM Sans Bold"/>
                <a:ea typeface="DM Sans Bold"/>
                <a:cs typeface="DM Sans Bold"/>
                <a:sym typeface="DM Sans Bold"/>
              </a:rPr>
              <a:t>negative correlation</a:t>
            </a:r>
            <a:r>
              <a:rPr lang="en-US" sz="2549">
                <a:solidFill>
                  <a:srgbClr val="143244"/>
                </a:solidFill>
                <a:latin typeface="DM Sans"/>
                <a:ea typeface="DM Sans"/>
                <a:cs typeface="DM Sans"/>
                <a:sym typeface="DM Sans"/>
              </a:rPr>
              <a:t>, meaning inconvenient schedules directly increase dissatisfaction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-2919194" y="8540166"/>
            <a:ext cx="4292203" cy="4346535"/>
          </a:xfrm>
          <a:custGeom>
            <a:avLst/>
            <a:gdLst/>
            <a:ahLst/>
            <a:cxnLst/>
            <a:rect l="l" t="t" r="r" b="b"/>
            <a:pathLst>
              <a:path w="4292203" h="4346535">
                <a:moveTo>
                  <a:pt x="0" y="0"/>
                </a:moveTo>
                <a:lnTo>
                  <a:pt x="4292203" y="0"/>
                </a:lnTo>
                <a:lnTo>
                  <a:pt x="4292203" y="4346535"/>
                </a:lnTo>
                <a:lnTo>
                  <a:pt x="0" y="43465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5400000">
            <a:off x="-778756" y="9676032"/>
            <a:ext cx="1557512" cy="1064949"/>
          </a:xfrm>
          <a:custGeom>
            <a:avLst/>
            <a:gdLst/>
            <a:ahLst/>
            <a:cxnLst/>
            <a:rect l="l" t="t" r="r" b="b"/>
            <a:pathLst>
              <a:path w="1557512" h="1064949">
                <a:moveTo>
                  <a:pt x="0" y="0"/>
                </a:moveTo>
                <a:lnTo>
                  <a:pt x="1557512" y="0"/>
                </a:lnTo>
                <a:lnTo>
                  <a:pt x="1557512" y="1064948"/>
                </a:lnTo>
                <a:lnTo>
                  <a:pt x="0" y="10649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-532474" y="1121822"/>
            <a:ext cx="865876" cy="4263243"/>
            <a:chOff x="0" y="0"/>
            <a:chExt cx="1154501" cy="5684324"/>
          </a:xfrm>
        </p:grpSpPr>
        <p:sp>
          <p:nvSpPr>
            <p:cNvPr id="5" name="Freeform 5"/>
            <p:cNvSpPr/>
            <p:nvPr/>
          </p:nvSpPr>
          <p:spPr>
            <a:xfrm rot="5400000">
              <a:off x="-893451" y="3636372"/>
              <a:ext cx="2941403" cy="1154501"/>
            </a:xfrm>
            <a:custGeom>
              <a:avLst/>
              <a:gdLst/>
              <a:ahLst/>
              <a:cxnLst/>
              <a:rect l="l" t="t" r="r" b="b"/>
              <a:pathLst>
                <a:path w="2941403" h="1154501">
                  <a:moveTo>
                    <a:pt x="0" y="0"/>
                  </a:moveTo>
                  <a:lnTo>
                    <a:pt x="2941403" y="0"/>
                  </a:lnTo>
                  <a:lnTo>
                    <a:pt x="2941403" y="1154501"/>
                  </a:lnTo>
                  <a:lnTo>
                    <a:pt x="0" y="11545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 rot="5400000">
              <a:off x="-719556" y="719556"/>
              <a:ext cx="2593612" cy="1154501"/>
            </a:xfrm>
            <a:custGeom>
              <a:avLst/>
              <a:gdLst/>
              <a:ahLst/>
              <a:cxnLst/>
              <a:rect l="l" t="t" r="r" b="b"/>
              <a:pathLst>
                <a:path w="2593612" h="1154501">
                  <a:moveTo>
                    <a:pt x="0" y="0"/>
                  </a:moveTo>
                  <a:lnTo>
                    <a:pt x="2593612" y="0"/>
                  </a:lnTo>
                  <a:lnTo>
                    <a:pt x="2593612" y="1154500"/>
                  </a:lnTo>
                  <a:lnTo>
                    <a:pt x="0" y="11545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r="-13409"/>
              </a:stretch>
            </a:blipFill>
          </p:spPr>
        </p:sp>
      </p:grpSp>
      <p:sp>
        <p:nvSpPr>
          <p:cNvPr id="7" name="Freeform 7"/>
          <p:cNvSpPr/>
          <p:nvPr/>
        </p:nvSpPr>
        <p:spPr>
          <a:xfrm rot="-5400000">
            <a:off x="17082857" y="-1775034"/>
            <a:ext cx="2966307" cy="3003855"/>
          </a:xfrm>
          <a:custGeom>
            <a:avLst/>
            <a:gdLst/>
            <a:ahLst/>
            <a:cxnLst/>
            <a:rect l="l" t="t" r="r" b="b"/>
            <a:pathLst>
              <a:path w="2966307" h="3003855">
                <a:moveTo>
                  <a:pt x="0" y="0"/>
                </a:moveTo>
                <a:lnTo>
                  <a:pt x="2966306" y="0"/>
                </a:lnTo>
                <a:lnTo>
                  <a:pt x="2966306" y="3003855"/>
                </a:lnTo>
                <a:lnTo>
                  <a:pt x="0" y="300385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5400000">
            <a:off x="17509244" y="-661394"/>
            <a:ext cx="1557512" cy="1064949"/>
          </a:xfrm>
          <a:custGeom>
            <a:avLst/>
            <a:gdLst/>
            <a:ahLst/>
            <a:cxnLst/>
            <a:rect l="l" t="t" r="r" b="b"/>
            <a:pathLst>
              <a:path w="1557512" h="1064949">
                <a:moveTo>
                  <a:pt x="0" y="0"/>
                </a:moveTo>
                <a:lnTo>
                  <a:pt x="1557512" y="0"/>
                </a:lnTo>
                <a:lnTo>
                  <a:pt x="1557512" y="1064948"/>
                </a:lnTo>
                <a:lnTo>
                  <a:pt x="0" y="10649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-4003207" y="-1651210"/>
            <a:ext cx="5203119" cy="4114800"/>
          </a:xfrm>
          <a:custGeom>
            <a:avLst/>
            <a:gdLst/>
            <a:ahLst/>
            <a:cxnLst/>
            <a:rect l="l" t="t" r="r" b="b"/>
            <a:pathLst>
              <a:path w="5203119" h="4114800">
                <a:moveTo>
                  <a:pt x="0" y="0"/>
                </a:moveTo>
                <a:lnTo>
                  <a:pt x="5203119" y="0"/>
                </a:lnTo>
                <a:lnTo>
                  <a:pt x="520311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9999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-943346" y="-2001197"/>
            <a:ext cx="10239746" cy="2351495"/>
          </a:xfrm>
          <a:custGeom>
            <a:avLst/>
            <a:gdLst/>
            <a:ahLst/>
            <a:cxnLst/>
            <a:rect l="l" t="t" r="r" b="b"/>
            <a:pathLst>
              <a:path w="10239746" h="2351495">
                <a:moveTo>
                  <a:pt x="0" y="0"/>
                </a:moveTo>
                <a:lnTo>
                  <a:pt x="10239746" y="0"/>
                </a:lnTo>
                <a:lnTo>
                  <a:pt x="10239746" y="2351494"/>
                </a:lnTo>
                <a:lnTo>
                  <a:pt x="0" y="235149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t="-319671"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9051927" y="9963150"/>
            <a:ext cx="11016011" cy="1802340"/>
          </a:xfrm>
          <a:custGeom>
            <a:avLst/>
            <a:gdLst/>
            <a:ahLst/>
            <a:cxnLst/>
            <a:rect l="l" t="t" r="r" b="b"/>
            <a:pathLst>
              <a:path w="11016011" h="1802340">
                <a:moveTo>
                  <a:pt x="0" y="0"/>
                </a:moveTo>
                <a:lnTo>
                  <a:pt x="11016011" y="0"/>
                </a:lnTo>
                <a:lnTo>
                  <a:pt x="11016011" y="1802340"/>
                </a:lnTo>
                <a:lnTo>
                  <a:pt x="0" y="180234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t="-407300"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9803325" y="2552135"/>
            <a:ext cx="7455975" cy="7072862"/>
          </a:xfrm>
          <a:custGeom>
            <a:avLst/>
            <a:gdLst/>
            <a:ahLst/>
            <a:cxnLst/>
            <a:rect l="l" t="t" r="r" b="b"/>
            <a:pathLst>
              <a:path w="7455975" h="7072862">
                <a:moveTo>
                  <a:pt x="0" y="0"/>
                </a:moveTo>
                <a:lnTo>
                  <a:pt x="7455975" y="0"/>
                </a:lnTo>
                <a:lnTo>
                  <a:pt x="7455975" y="7072862"/>
                </a:lnTo>
                <a:lnTo>
                  <a:pt x="0" y="7072862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6313004" y="1086222"/>
            <a:ext cx="5661991" cy="1127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39"/>
              </a:lnSpc>
            </a:pPr>
            <a:r>
              <a:rPr lang="en-US" sz="6599" b="1">
                <a:solidFill>
                  <a:srgbClr val="143244"/>
                </a:solidFill>
                <a:latin typeface="DM Sans Bold"/>
                <a:ea typeface="DM Sans Bold"/>
                <a:cs typeface="DM Sans Bold"/>
                <a:sym typeface="DM Sans Bold"/>
              </a:rPr>
              <a:t>Data Analysis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199912" y="2472395"/>
            <a:ext cx="7541820" cy="15811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00"/>
              </a:lnSpc>
            </a:pPr>
            <a:r>
              <a:rPr lang="en-US" sz="4500" b="1">
                <a:solidFill>
                  <a:srgbClr val="143244"/>
                </a:solidFill>
                <a:latin typeface="DM Sans Bold"/>
                <a:ea typeface="DM Sans Bold"/>
                <a:cs typeface="DM Sans Bold"/>
                <a:sym typeface="DM Sans Bold"/>
              </a:rPr>
              <a:t>Feature Importance for Customer Features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28700" y="4358344"/>
            <a:ext cx="7713032" cy="26689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50519" lvl="1" indent="-275260" algn="l">
              <a:lnSpc>
                <a:spcPts val="3569"/>
              </a:lnSpc>
              <a:buFont typeface="Arial"/>
              <a:buChar char="•"/>
            </a:pPr>
            <a:r>
              <a:rPr lang="en-US" sz="2549">
                <a:solidFill>
                  <a:srgbClr val="143244"/>
                </a:solidFill>
                <a:latin typeface="DM Sans"/>
                <a:ea typeface="DM Sans"/>
                <a:cs typeface="DM Sans"/>
                <a:sym typeface="DM Sans"/>
              </a:rPr>
              <a:t>Class is the strongest driver → higher class = higher satisfaction</a:t>
            </a:r>
          </a:p>
          <a:p>
            <a:pPr marL="550519" lvl="1" indent="-275260" algn="l">
              <a:lnSpc>
                <a:spcPts val="3569"/>
              </a:lnSpc>
              <a:buFont typeface="Arial"/>
              <a:buChar char="•"/>
            </a:pPr>
            <a:r>
              <a:rPr lang="en-US" sz="2549">
                <a:solidFill>
                  <a:srgbClr val="143244"/>
                </a:solidFill>
                <a:latin typeface="DM Sans"/>
                <a:ea typeface="DM Sans"/>
                <a:cs typeface="DM Sans"/>
                <a:sym typeface="DM Sans"/>
              </a:rPr>
              <a:t>Type of Travel strongly affects satisfaction → business travelers are happier than personal travelers</a:t>
            </a:r>
          </a:p>
          <a:p>
            <a:pPr marL="550519" lvl="1" indent="-275260" algn="l">
              <a:lnSpc>
                <a:spcPts val="3569"/>
              </a:lnSpc>
              <a:buFont typeface="Arial"/>
              <a:buChar char="•"/>
            </a:pPr>
            <a:r>
              <a:rPr lang="en-US" sz="2549">
                <a:solidFill>
                  <a:srgbClr val="143244"/>
                </a:solidFill>
                <a:latin typeface="DM Sans"/>
                <a:ea typeface="DM Sans"/>
                <a:cs typeface="DM Sans"/>
                <a:sym typeface="DM Sans"/>
              </a:rPr>
              <a:t>Gender has almost no effect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-2919194" y="8540166"/>
            <a:ext cx="4292203" cy="4346535"/>
          </a:xfrm>
          <a:custGeom>
            <a:avLst/>
            <a:gdLst/>
            <a:ahLst/>
            <a:cxnLst/>
            <a:rect l="l" t="t" r="r" b="b"/>
            <a:pathLst>
              <a:path w="4292203" h="4346535">
                <a:moveTo>
                  <a:pt x="0" y="0"/>
                </a:moveTo>
                <a:lnTo>
                  <a:pt x="4292203" y="0"/>
                </a:lnTo>
                <a:lnTo>
                  <a:pt x="4292203" y="4346535"/>
                </a:lnTo>
                <a:lnTo>
                  <a:pt x="0" y="43465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5400000">
            <a:off x="-778756" y="9676032"/>
            <a:ext cx="1557512" cy="1064949"/>
          </a:xfrm>
          <a:custGeom>
            <a:avLst/>
            <a:gdLst/>
            <a:ahLst/>
            <a:cxnLst/>
            <a:rect l="l" t="t" r="r" b="b"/>
            <a:pathLst>
              <a:path w="1557512" h="1064949">
                <a:moveTo>
                  <a:pt x="0" y="0"/>
                </a:moveTo>
                <a:lnTo>
                  <a:pt x="1557512" y="0"/>
                </a:lnTo>
                <a:lnTo>
                  <a:pt x="1557512" y="1064948"/>
                </a:lnTo>
                <a:lnTo>
                  <a:pt x="0" y="10649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-532474" y="1121822"/>
            <a:ext cx="865876" cy="4263243"/>
            <a:chOff x="0" y="0"/>
            <a:chExt cx="1154501" cy="5684324"/>
          </a:xfrm>
        </p:grpSpPr>
        <p:sp>
          <p:nvSpPr>
            <p:cNvPr id="5" name="Freeform 5"/>
            <p:cNvSpPr/>
            <p:nvPr/>
          </p:nvSpPr>
          <p:spPr>
            <a:xfrm rot="5400000">
              <a:off x="-893451" y="3636372"/>
              <a:ext cx="2941403" cy="1154501"/>
            </a:xfrm>
            <a:custGeom>
              <a:avLst/>
              <a:gdLst/>
              <a:ahLst/>
              <a:cxnLst/>
              <a:rect l="l" t="t" r="r" b="b"/>
              <a:pathLst>
                <a:path w="2941403" h="1154501">
                  <a:moveTo>
                    <a:pt x="0" y="0"/>
                  </a:moveTo>
                  <a:lnTo>
                    <a:pt x="2941403" y="0"/>
                  </a:lnTo>
                  <a:lnTo>
                    <a:pt x="2941403" y="1154501"/>
                  </a:lnTo>
                  <a:lnTo>
                    <a:pt x="0" y="11545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 rot="5400000">
              <a:off x="-719556" y="719556"/>
              <a:ext cx="2593612" cy="1154501"/>
            </a:xfrm>
            <a:custGeom>
              <a:avLst/>
              <a:gdLst/>
              <a:ahLst/>
              <a:cxnLst/>
              <a:rect l="l" t="t" r="r" b="b"/>
              <a:pathLst>
                <a:path w="2593612" h="1154501">
                  <a:moveTo>
                    <a:pt x="0" y="0"/>
                  </a:moveTo>
                  <a:lnTo>
                    <a:pt x="2593612" y="0"/>
                  </a:lnTo>
                  <a:lnTo>
                    <a:pt x="2593612" y="1154500"/>
                  </a:lnTo>
                  <a:lnTo>
                    <a:pt x="0" y="11545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r="-13409"/>
              </a:stretch>
            </a:blipFill>
          </p:spPr>
        </p:sp>
      </p:grpSp>
      <p:sp>
        <p:nvSpPr>
          <p:cNvPr id="7" name="Freeform 7"/>
          <p:cNvSpPr/>
          <p:nvPr/>
        </p:nvSpPr>
        <p:spPr>
          <a:xfrm rot="-5400000">
            <a:off x="17082857" y="-1775034"/>
            <a:ext cx="2966307" cy="3003855"/>
          </a:xfrm>
          <a:custGeom>
            <a:avLst/>
            <a:gdLst/>
            <a:ahLst/>
            <a:cxnLst/>
            <a:rect l="l" t="t" r="r" b="b"/>
            <a:pathLst>
              <a:path w="2966307" h="3003855">
                <a:moveTo>
                  <a:pt x="0" y="0"/>
                </a:moveTo>
                <a:lnTo>
                  <a:pt x="2966306" y="0"/>
                </a:lnTo>
                <a:lnTo>
                  <a:pt x="2966306" y="3003855"/>
                </a:lnTo>
                <a:lnTo>
                  <a:pt x="0" y="300385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5400000">
            <a:off x="17509244" y="-661394"/>
            <a:ext cx="1557512" cy="1064949"/>
          </a:xfrm>
          <a:custGeom>
            <a:avLst/>
            <a:gdLst/>
            <a:ahLst/>
            <a:cxnLst/>
            <a:rect l="l" t="t" r="r" b="b"/>
            <a:pathLst>
              <a:path w="1557512" h="1064949">
                <a:moveTo>
                  <a:pt x="0" y="0"/>
                </a:moveTo>
                <a:lnTo>
                  <a:pt x="1557512" y="0"/>
                </a:lnTo>
                <a:lnTo>
                  <a:pt x="1557512" y="1064948"/>
                </a:lnTo>
                <a:lnTo>
                  <a:pt x="0" y="10649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-4003207" y="-1651210"/>
            <a:ext cx="5203119" cy="4114800"/>
          </a:xfrm>
          <a:custGeom>
            <a:avLst/>
            <a:gdLst/>
            <a:ahLst/>
            <a:cxnLst/>
            <a:rect l="l" t="t" r="r" b="b"/>
            <a:pathLst>
              <a:path w="5203119" h="4114800">
                <a:moveTo>
                  <a:pt x="0" y="0"/>
                </a:moveTo>
                <a:lnTo>
                  <a:pt x="5203119" y="0"/>
                </a:lnTo>
                <a:lnTo>
                  <a:pt x="520311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9999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-943346" y="-2001197"/>
            <a:ext cx="10239746" cy="2351495"/>
          </a:xfrm>
          <a:custGeom>
            <a:avLst/>
            <a:gdLst/>
            <a:ahLst/>
            <a:cxnLst/>
            <a:rect l="l" t="t" r="r" b="b"/>
            <a:pathLst>
              <a:path w="10239746" h="2351495">
                <a:moveTo>
                  <a:pt x="0" y="0"/>
                </a:moveTo>
                <a:lnTo>
                  <a:pt x="10239746" y="0"/>
                </a:lnTo>
                <a:lnTo>
                  <a:pt x="10239746" y="2351494"/>
                </a:lnTo>
                <a:lnTo>
                  <a:pt x="0" y="235149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t="-319671"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9051927" y="9963150"/>
            <a:ext cx="11016011" cy="1802340"/>
          </a:xfrm>
          <a:custGeom>
            <a:avLst/>
            <a:gdLst/>
            <a:ahLst/>
            <a:cxnLst/>
            <a:rect l="l" t="t" r="r" b="b"/>
            <a:pathLst>
              <a:path w="11016011" h="1802340">
                <a:moveTo>
                  <a:pt x="0" y="0"/>
                </a:moveTo>
                <a:lnTo>
                  <a:pt x="11016011" y="0"/>
                </a:lnTo>
                <a:lnTo>
                  <a:pt x="11016011" y="1802340"/>
                </a:lnTo>
                <a:lnTo>
                  <a:pt x="0" y="180234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t="-407300"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8741732" y="2775957"/>
            <a:ext cx="9482564" cy="6482343"/>
          </a:xfrm>
          <a:custGeom>
            <a:avLst/>
            <a:gdLst/>
            <a:ahLst/>
            <a:cxnLst/>
            <a:rect l="l" t="t" r="r" b="b"/>
            <a:pathLst>
              <a:path w="9482564" h="6482343">
                <a:moveTo>
                  <a:pt x="0" y="0"/>
                </a:moveTo>
                <a:lnTo>
                  <a:pt x="9482563" y="0"/>
                </a:lnTo>
                <a:lnTo>
                  <a:pt x="9482563" y="6482343"/>
                </a:lnTo>
                <a:lnTo>
                  <a:pt x="0" y="6482343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9813056" y="9278918"/>
            <a:ext cx="7446244" cy="549313"/>
          </a:xfrm>
          <a:custGeom>
            <a:avLst/>
            <a:gdLst/>
            <a:ahLst/>
            <a:cxnLst/>
            <a:rect l="l" t="t" r="r" b="b"/>
            <a:pathLst>
              <a:path w="7446244" h="549313">
                <a:moveTo>
                  <a:pt x="0" y="0"/>
                </a:moveTo>
                <a:lnTo>
                  <a:pt x="7446244" y="0"/>
                </a:lnTo>
                <a:lnTo>
                  <a:pt x="7446244" y="549314"/>
                </a:lnTo>
                <a:lnTo>
                  <a:pt x="0" y="549314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6313004" y="1086222"/>
            <a:ext cx="5661991" cy="1127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39"/>
              </a:lnSpc>
            </a:pPr>
            <a:r>
              <a:rPr lang="en-US" sz="6599" b="1">
                <a:solidFill>
                  <a:srgbClr val="143244"/>
                </a:solidFill>
                <a:latin typeface="DM Sans Bold"/>
                <a:ea typeface="DM Sans Bold"/>
                <a:cs typeface="DM Sans Bold"/>
                <a:sym typeface="DM Sans Bold"/>
              </a:rPr>
              <a:t>Data Analysis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99912" y="2472395"/>
            <a:ext cx="7541820" cy="15811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00"/>
              </a:lnSpc>
            </a:pPr>
            <a:r>
              <a:rPr lang="en-US" sz="4500" b="1">
                <a:solidFill>
                  <a:srgbClr val="143244"/>
                </a:solidFill>
                <a:latin typeface="DM Sans Bold"/>
                <a:ea typeface="DM Sans Bold"/>
                <a:cs typeface="DM Sans Bold"/>
                <a:sym typeface="DM Sans Bold"/>
              </a:rPr>
              <a:t>Feature Importance for Service Features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28700" y="4358344"/>
            <a:ext cx="7713032" cy="31165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50519" lvl="1" indent="-275260" algn="l">
              <a:lnSpc>
                <a:spcPts val="3569"/>
              </a:lnSpc>
              <a:buFont typeface="Arial"/>
              <a:buChar char="•"/>
            </a:pPr>
            <a:r>
              <a:rPr lang="en-US" sz="2549" b="1">
                <a:solidFill>
                  <a:srgbClr val="143244"/>
                </a:solidFill>
                <a:latin typeface="DM Sans Bold"/>
                <a:ea typeface="DM Sans Bold"/>
                <a:cs typeface="DM Sans Bold"/>
                <a:sym typeface="DM Sans Bold"/>
              </a:rPr>
              <a:t>Online boarding</a:t>
            </a:r>
            <a:r>
              <a:rPr lang="en-US" sz="2549">
                <a:solidFill>
                  <a:srgbClr val="143244"/>
                </a:solidFill>
                <a:latin typeface="DM Sans"/>
                <a:ea typeface="DM Sans"/>
                <a:cs typeface="DM Sans"/>
                <a:sym typeface="DM Sans"/>
              </a:rPr>
              <a:t> = top service driver</a:t>
            </a:r>
          </a:p>
          <a:p>
            <a:pPr marL="550519" lvl="1" indent="-275260" algn="l">
              <a:lnSpc>
                <a:spcPts val="3569"/>
              </a:lnSpc>
              <a:buFont typeface="Arial"/>
              <a:buChar char="•"/>
            </a:pPr>
            <a:r>
              <a:rPr lang="en-US" sz="2549">
                <a:solidFill>
                  <a:srgbClr val="143244"/>
                </a:solidFill>
                <a:latin typeface="DM Sans"/>
                <a:ea typeface="DM Sans"/>
                <a:cs typeface="DM Sans"/>
                <a:sym typeface="DM Sans"/>
              </a:rPr>
              <a:t>Inflight entertainment &amp; seat comfort = strong improvements</a:t>
            </a:r>
          </a:p>
          <a:p>
            <a:pPr marL="550519" lvl="1" indent="-275260" algn="l">
              <a:lnSpc>
                <a:spcPts val="3569"/>
              </a:lnSpc>
              <a:buFont typeface="Arial"/>
              <a:buChar char="•"/>
            </a:pPr>
            <a:r>
              <a:rPr lang="en-US" sz="2549" b="1">
                <a:solidFill>
                  <a:srgbClr val="143244"/>
                </a:solidFill>
                <a:latin typeface="DM Sans Bold"/>
                <a:ea typeface="DM Sans Bold"/>
                <a:cs typeface="DM Sans Bold"/>
                <a:sym typeface="DM Sans Bold"/>
              </a:rPr>
              <a:t>Departure/arrival timing </a:t>
            </a:r>
            <a:r>
              <a:rPr lang="en-US" sz="2549">
                <a:solidFill>
                  <a:srgbClr val="143244"/>
                </a:solidFill>
                <a:latin typeface="DM Sans"/>
                <a:ea typeface="DM Sans"/>
                <a:cs typeface="DM Sans"/>
                <a:sym typeface="DM Sans"/>
              </a:rPr>
              <a:t>= dissatisfaction trigger if bad</a:t>
            </a:r>
          </a:p>
          <a:p>
            <a:pPr marL="550519" lvl="1" indent="-275260" algn="l">
              <a:lnSpc>
                <a:spcPts val="3569"/>
              </a:lnSpc>
              <a:buFont typeface="Arial"/>
              <a:buChar char="•"/>
            </a:pPr>
            <a:r>
              <a:rPr lang="en-US" sz="2549" b="1">
                <a:solidFill>
                  <a:srgbClr val="143244"/>
                </a:solidFill>
                <a:latin typeface="DM Sans Bold"/>
                <a:ea typeface="DM Sans Bold"/>
                <a:cs typeface="DM Sans Bold"/>
                <a:sym typeface="DM Sans Bold"/>
              </a:rPr>
              <a:t>Overall service score ≈ 3.24 / 5</a:t>
            </a:r>
            <a:r>
              <a:rPr lang="en-US" sz="2549">
                <a:solidFill>
                  <a:srgbClr val="143244"/>
                </a:solidFill>
                <a:latin typeface="DM Sans"/>
                <a:ea typeface="DM Sans"/>
                <a:cs typeface="DM Sans"/>
                <a:sym typeface="DM Sans"/>
              </a:rPr>
              <a:t> → room for improvement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-2919194" y="8540166"/>
            <a:ext cx="4292203" cy="4346535"/>
          </a:xfrm>
          <a:custGeom>
            <a:avLst/>
            <a:gdLst/>
            <a:ahLst/>
            <a:cxnLst/>
            <a:rect l="l" t="t" r="r" b="b"/>
            <a:pathLst>
              <a:path w="4292203" h="4346535">
                <a:moveTo>
                  <a:pt x="0" y="0"/>
                </a:moveTo>
                <a:lnTo>
                  <a:pt x="4292203" y="0"/>
                </a:lnTo>
                <a:lnTo>
                  <a:pt x="4292203" y="4346535"/>
                </a:lnTo>
                <a:lnTo>
                  <a:pt x="0" y="43465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5400000">
            <a:off x="-778756" y="9676032"/>
            <a:ext cx="1557512" cy="1064949"/>
          </a:xfrm>
          <a:custGeom>
            <a:avLst/>
            <a:gdLst/>
            <a:ahLst/>
            <a:cxnLst/>
            <a:rect l="l" t="t" r="r" b="b"/>
            <a:pathLst>
              <a:path w="1557512" h="1064949">
                <a:moveTo>
                  <a:pt x="0" y="0"/>
                </a:moveTo>
                <a:lnTo>
                  <a:pt x="1557512" y="0"/>
                </a:lnTo>
                <a:lnTo>
                  <a:pt x="1557512" y="1064948"/>
                </a:lnTo>
                <a:lnTo>
                  <a:pt x="0" y="10649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-532474" y="1121822"/>
            <a:ext cx="865876" cy="4263243"/>
            <a:chOff x="0" y="0"/>
            <a:chExt cx="1154501" cy="5684324"/>
          </a:xfrm>
        </p:grpSpPr>
        <p:sp>
          <p:nvSpPr>
            <p:cNvPr id="5" name="Freeform 5"/>
            <p:cNvSpPr/>
            <p:nvPr/>
          </p:nvSpPr>
          <p:spPr>
            <a:xfrm rot="5400000">
              <a:off x="-893451" y="3636372"/>
              <a:ext cx="2941403" cy="1154501"/>
            </a:xfrm>
            <a:custGeom>
              <a:avLst/>
              <a:gdLst/>
              <a:ahLst/>
              <a:cxnLst/>
              <a:rect l="l" t="t" r="r" b="b"/>
              <a:pathLst>
                <a:path w="2941403" h="1154501">
                  <a:moveTo>
                    <a:pt x="0" y="0"/>
                  </a:moveTo>
                  <a:lnTo>
                    <a:pt x="2941403" y="0"/>
                  </a:lnTo>
                  <a:lnTo>
                    <a:pt x="2941403" y="1154501"/>
                  </a:lnTo>
                  <a:lnTo>
                    <a:pt x="0" y="11545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 rot="5400000">
              <a:off x="-719556" y="719556"/>
              <a:ext cx="2593612" cy="1154501"/>
            </a:xfrm>
            <a:custGeom>
              <a:avLst/>
              <a:gdLst/>
              <a:ahLst/>
              <a:cxnLst/>
              <a:rect l="l" t="t" r="r" b="b"/>
              <a:pathLst>
                <a:path w="2593612" h="1154501">
                  <a:moveTo>
                    <a:pt x="0" y="0"/>
                  </a:moveTo>
                  <a:lnTo>
                    <a:pt x="2593612" y="0"/>
                  </a:lnTo>
                  <a:lnTo>
                    <a:pt x="2593612" y="1154500"/>
                  </a:lnTo>
                  <a:lnTo>
                    <a:pt x="0" y="11545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r="-13409"/>
              </a:stretch>
            </a:blipFill>
          </p:spPr>
        </p:sp>
      </p:grpSp>
      <p:sp>
        <p:nvSpPr>
          <p:cNvPr id="7" name="Freeform 7"/>
          <p:cNvSpPr/>
          <p:nvPr/>
        </p:nvSpPr>
        <p:spPr>
          <a:xfrm rot="-5400000">
            <a:off x="17082857" y="-1775034"/>
            <a:ext cx="2966307" cy="3003855"/>
          </a:xfrm>
          <a:custGeom>
            <a:avLst/>
            <a:gdLst/>
            <a:ahLst/>
            <a:cxnLst/>
            <a:rect l="l" t="t" r="r" b="b"/>
            <a:pathLst>
              <a:path w="2966307" h="3003855">
                <a:moveTo>
                  <a:pt x="0" y="0"/>
                </a:moveTo>
                <a:lnTo>
                  <a:pt x="2966306" y="0"/>
                </a:lnTo>
                <a:lnTo>
                  <a:pt x="2966306" y="3003855"/>
                </a:lnTo>
                <a:lnTo>
                  <a:pt x="0" y="300385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5400000">
            <a:off x="17509244" y="-661394"/>
            <a:ext cx="1557512" cy="1064949"/>
          </a:xfrm>
          <a:custGeom>
            <a:avLst/>
            <a:gdLst/>
            <a:ahLst/>
            <a:cxnLst/>
            <a:rect l="l" t="t" r="r" b="b"/>
            <a:pathLst>
              <a:path w="1557512" h="1064949">
                <a:moveTo>
                  <a:pt x="0" y="0"/>
                </a:moveTo>
                <a:lnTo>
                  <a:pt x="1557512" y="0"/>
                </a:lnTo>
                <a:lnTo>
                  <a:pt x="1557512" y="1064948"/>
                </a:lnTo>
                <a:lnTo>
                  <a:pt x="0" y="10649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-4003207" y="-1651210"/>
            <a:ext cx="5203119" cy="4114800"/>
          </a:xfrm>
          <a:custGeom>
            <a:avLst/>
            <a:gdLst/>
            <a:ahLst/>
            <a:cxnLst/>
            <a:rect l="l" t="t" r="r" b="b"/>
            <a:pathLst>
              <a:path w="5203119" h="4114800">
                <a:moveTo>
                  <a:pt x="0" y="0"/>
                </a:moveTo>
                <a:lnTo>
                  <a:pt x="5203119" y="0"/>
                </a:lnTo>
                <a:lnTo>
                  <a:pt x="520311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9999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-943346" y="-2001197"/>
            <a:ext cx="10239746" cy="2351495"/>
          </a:xfrm>
          <a:custGeom>
            <a:avLst/>
            <a:gdLst/>
            <a:ahLst/>
            <a:cxnLst/>
            <a:rect l="l" t="t" r="r" b="b"/>
            <a:pathLst>
              <a:path w="10239746" h="2351495">
                <a:moveTo>
                  <a:pt x="0" y="0"/>
                </a:moveTo>
                <a:lnTo>
                  <a:pt x="10239746" y="0"/>
                </a:lnTo>
                <a:lnTo>
                  <a:pt x="10239746" y="2351494"/>
                </a:lnTo>
                <a:lnTo>
                  <a:pt x="0" y="235149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t="-319671"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9051927" y="9963150"/>
            <a:ext cx="11016011" cy="1802340"/>
          </a:xfrm>
          <a:custGeom>
            <a:avLst/>
            <a:gdLst/>
            <a:ahLst/>
            <a:cxnLst/>
            <a:rect l="l" t="t" r="r" b="b"/>
            <a:pathLst>
              <a:path w="11016011" h="1802340">
                <a:moveTo>
                  <a:pt x="0" y="0"/>
                </a:moveTo>
                <a:lnTo>
                  <a:pt x="11016011" y="0"/>
                </a:lnTo>
                <a:lnTo>
                  <a:pt x="11016011" y="1802340"/>
                </a:lnTo>
                <a:lnTo>
                  <a:pt x="0" y="180234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t="-407300"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7073655" y="2463590"/>
            <a:ext cx="7486277" cy="7216805"/>
          </a:xfrm>
          <a:custGeom>
            <a:avLst/>
            <a:gdLst/>
            <a:ahLst/>
            <a:cxnLst/>
            <a:rect l="l" t="t" r="r" b="b"/>
            <a:pathLst>
              <a:path w="7486277" h="7216805">
                <a:moveTo>
                  <a:pt x="0" y="0"/>
                </a:moveTo>
                <a:lnTo>
                  <a:pt x="7486277" y="0"/>
                </a:lnTo>
                <a:lnTo>
                  <a:pt x="7486277" y="7216805"/>
                </a:lnTo>
                <a:lnTo>
                  <a:pt x="0" y="7216805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3990243" y="2368340"/>
            <a:ext cx="3959513" cy="6103741"/>
          </a:xfrm>
          <a:custGeom>
            <a:avLst/>
            <a:gdLst/>
            <a:ahLst/>
            <a:cxnLst/>
            <a:rect l="l" t="t" r="r" b="b"/>
            <a:pathLst>
              <a:path w="3959513" h="6103741">
                <a:moveTo>
                  <a:pt x="0" y="0"/>
                </a:moveTo>
                <a:lnTo>
                  <a:pt x="3959513" y="0"/>
                </a:lnTo>
                <a:lnTo>
                  <a:pt x="3959513" y="6103742"/>
                </a:lnTo>
                <a:lnTo>
                  <a:pt x="0" y="6103742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6313004" y="1086222"/>
            <a:ext cx="5661991" cy="1127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39"/>
              </a:lnSpc>
            </a:pPr>
            <a:r>
              <a:rPr lang="en-US" sz="6599" b="1">
                <a:solidFill>
                  <a:srgbClr val="143244"/>
                </a:solidFill>
                <a:latin typeface="DM Sans Bold"/>
                <a:ea typeface="DM Sans Bold"/>
                <a:cs typeface="DM Sans Bold"/>
                <a:sym typeface="DM Sans Bold"/>
              </a:rPr>
              <a:t>Data Analysis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99912" y="2472395"/>
            <a:ext cx="7541820" cy="15811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00"/>
              </a:lnSpc>
            </a:pPr>
            <a:r>
              <a:rPr lang="en-US" sz="4500" b="1">
                <a:solidFill>
                  <a:srgbClr val="143244"/>
                </a:solidFill>
                <a:latin typeface="DM Sans Bold"/>
                <a:ea typeface="DM Sans Bold"/>
                <a:cs typeface="DM Sans Bold"/>
                <a:sym typeface="DM Sans Bold"/>
              </a:rPr>
              <a:t>Feature Importance by Class - Eco 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41999" y="4272619"/>
            <a:ext cx="6838995" cy="3788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07340" lvl="1" indent="-253670" algn="l">
              <a:lnSpc>
                <a:spcPts val="3289"/>
              </a:lnSpc>
              <a:buFont typeface="Arial"/>
              <a:buChar char="•"/>
            </a:pPr>
            <a:r>
              <a:rPr lang="en-US" sz="2349" dirty="0">
                <a:solidFill>
                  <a:srgbClr val="143244"/>
                </a:solidFill>
                <a:latin typeface="DM Sans"/>
                <a:ea typeface="DM Sans"/>
                <a:cs typeface="DM Sans"/>
                <a:sym typeface="DM Sans"/>
              </a:rPr>
              <a:t>Inflight Wi-Fi service is the strongest satisfaction driver, but its mean score is low.</a:t>
            </a:r>
          </a:p>
          <a:p>
            <a:pPr marL="507340" lvl="1" indent="-253670" algn="l">
              <a:lnSpc>
                <a:spcPts val="3289"/>
              </a:lnSpc>
              <a:buFont typeface="Arial"/>
              <a:buChar char="•"/>
            </a:pPr>
            <a:r>
              <a:rPr lang="en-US" sz="2349" dirty="0">
                <a:solidFill>
                  <a:srgbClr val="143244"/>
                </a:solidFill>
                <a:latin typeface="DM Sans"/>
                <a:ea typeface="DM Sans"/>
                <a:cs typeface="DM Sans"/>
                <a:sym typeface="DM Sans"/>
              </a:rPr>
              <a:t>Online boarding and ease of booking boost satisfaction, yet both have low means.</a:t>
            </a:r>
          </a:p>
          <a:p>
            <a:pPr marL="507340" lvl="1" indent="-253670" algn="l">
              <a:lnSpc>
                <a:spcPts val="3289"/>
              </a:lnSpc>
              <a:buFont typeface="Arial"/>
              <a:buChar char="•"/>
            </a:pPr>
            <a:r>
              <a:rPr lang="en-US" sz="2349" dirty="0">
                <a:solidFill>
                  <a:srgbClr val="143244"/>
                </a:solidFill>
                <a:latin typeface="DM Sans"/>
                <a:ea typeface="DM Sans"/>
                <a:cs typeface="DM Sans"/>
                <a:sym typeface="DM Sans"/>
              </a:rPr>
              <a:t>Departure/arrival convenience is negative → timing issues cause dissatisfaction.</a:t>
            </a:r>
          </a:p>
          <a:p>
            <a:pPr marL="507340" lvl="1" indent="-253670" algn="l">
              <a:lnSpc>
                <a:spcPts val="3289"/>
              </a:lnSpc>
              <a:buFont typeface="Arial"/>
              <a:buChar char="•"/>
            </a:pPr>
            <a:r>
              <a:rPr lang="en-US" sz="2349" b="1" dirty="0">
                <a:solidFill>
                  <a:srgbClr val="143244"/>
                </a:solidFill>
                <a:latin typeface="DM Sans"/>
                <a:ea typeface="DM Sans"/>
                <a:cs typeface="DM Sans"/>
                <a:sym typeface="DM Sans"/>
              </a:rPr>
              <a:t>Overall</a:t>
            </a:r>
            <a:r>
              <a:rPr lang="en-US" sz="2349" dirty="0">
                <a:solidFill>
                  <a:srgbClr val="143244"/>
                </a:solidFill>
                <a:latin typeface="DM Sans"/>
                <a:ea typeface="DM Sans"/>
                <a:cs typeface="DM Sans"/>
                <a:sym typeface="DM Sans"/>
              </a:rPr>
              <a:t> service means are moderate (mostly 3.0–3.4), reflecting neutral customer perception rather than strong satisfaction.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-2919194" y="8540166"/>
            <a:ext cx="4292203" cy="4346535"/>
          </a:xfrm>
          <a:custGeom>
            <a:avLst/>
            <a:gdLst/>
            <a:ahLst/>
            <a:cxnLst/>
            <a:rect l="l" t="t" r="r" b="b"/>
            <a:pathLst>
              <a:path w="4292203" h="4346535">
                <a:moveTo>
                  <a:pt x="0" y="0"/>
                </a:moveTo>
                <a:lnTo>
                  <a:pt x="4292203" y="0"/>
                </a:lnTo>
                <a:lnTo>
                  <a:pt x="4292203" y="4346535"/>
                </a:lnTo>
                <a:lnTo>
                  <a:pt x="0" y="43465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5400000">
            <a:off x="-778756" y="9676032"/>
            <a:ext cx="1557512" cy="1064949"/>
          </a:xfrm>
          <a:custGeom>
            <a:avLst/>
            <a:gdLst/>
            <a:ahLst/>
            <a:cxnLst/>
            <a:rect l="l" t="t" r="r" b="b"/>
            <a:pathLst>
              <a:path w="1557512" h="1064949">
                <a:moveTo>
                  <a:pt x="0" y="0"/>
                </a:moveTo>
                <a:lnTo>
                  <a:pt x="1557512" y="0"/>
                </a:lnTo>
                <a:lnTo>
                  <a:pt x="1557512" y="1064948"/>
                </a:lnTo>
                <a:lnTo>
                  <a:pt x="0" y="10649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-532474" y="1121822"/>
            <a:ext cx="865876" cy="4263243"/>
            <a:chOff x="0" y="0"/>
            <a:chExt cx="1154501" cy="5684324"/>
          </a:xfrm>
        </p:grpSpPr>
        <p:sp>
          <p:nvSpPr>
            <p:cNvPr id="5" name="Freeform 5"/>
            <p:cNvSpPr/>
            <p:nvPr/>
          </p:nvSpPr>
          <p:spPr>
            <a:xfrm rot="5400000">
              <a:off x="-893451" y="3636372"/>
              <a:ext cx="2941403" cy="1154501"/>
            </a:xfrm>
            <a:custGeom>
              <a:avLst/>
              <a:gdLst/>
              <a:ahLst/>
              <a:cxnLst/>
              <a:rect l="l" t="t" r="r" b="b"/>
              <a:pathLst>
                <a:path w="2941403" h="1154501">
                  <a:moveTo>
                    <a:pt x="0" y="0"/>
                  </a:moveTo>
                  <a:lnTo>
                    <a:pt x="2941403" y="0"/>
                  </a:lnTo>
                  <a:lnTo>
                    <a:pt x="2941403" y="1154501"/>
                  </a:lnTo>
                  <a:lnTo>
                    <a:pt x="0" y="11545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 rot="5400000">
              <a:off x="-719556" y="719556"/>
              <a:ext cx="2593612" cy="1154501"/>
            </a:xfrm>
            <a:custGeom>
              <a:avLst/>
              <a:gdLst/>
              <a:ahLst/>
              <a:cxnLst/>
              <a:rect l="l" t="t" r="r" b="b"/>
              <a:pathLst>
                <a:path w="2593612" h="1154501">
                  <a:moveTo>
                    <a:pt x="0" y="0"/>
                  </a:moveTo>
                  <a:lnTo>
                    <a:pt x="2593612" y="0"/>
                  </a:lnTo>
                  <a:lnTo>
                    <a:pt x="2593612" y="1154500"/>
                  </a:lnTo>
                  <a:lnTo>
                    <a:pt x="0" y="11545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r="-13409"/>
              </a:stretch>
            </a:blipFill>
          </p:spPr>
        </p:sp>
      </p:grpSp>
      <p:sp>
        <p:nvSpPr>
          <p:cNvPr id="7" name="Freeform 7"/>
          <p:cNvSpPr/>
          <p:nvPr/>
        </p:nvSpPr>
        <p:spPr>
          <a:xfrm rot="-5400000">
            <a:off x="17082857" y="-1775034"/>
            <a:ext cx="2966307" cy="3003855"/>
          </a:xfrm>
          <a:custGeom>
            <a:avLst/>
            <a:gdLst/>
            <a:ahLst/>
            <a:cxnLst/>
            <a:rect l="l" t="t" r="r" b="b"/>
            <a:pathLst>
              <a:path w="2966307" h="3003855">
                <a:moveTo>
                  <a:pt x="0" y="0"/>
                </a:moveTo>
                <a:lnTo>
                  <a:pt x="2966306" y="0"/>
                </a:lnTo>
                <a:lnTo>
                  <a:pt x="2966306" y="3003855"/>
                </a:lnTo>
                <a:lnTo>
                  <a:pt x="0" y="300385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5400000">
            <a:off x="17509244" y="-661394"/>
            <a:ext cx="1557512" cy="1064949"/>
          </a:xfrm>
          <a:custGeom>
            <a:avLst/>
            <a:gdLst/>
            <a:ahLst/>
            <a:cxnLst/>
            <a:rect l="l" t="t" r="r" b="b"/>
            <a:pathLst>
              <a:path w="1557512" h="1064949">
                <a:moveTo>
                  <a:pt x="0" y="0"/>
                </a:moveTo>
                <a:lnTo>
                  <a:pt x="1557512" y="0"/>
                </a:lnTo>
                <a:lnTo>
                  <a:pt x="1557512" y="1064948"/>
                </a:lnTo>
                <a:lnTo>
                  <a:pt x="0" y="10649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-4003207" y="-1651210"/>
            <a:ext cx="5203119" cy="4114800"/>
          </a:xfrm>
          <a:custGeom>
            <a:avLst/>
            <a:gdLst/>
            <a:ahLst/>
            <a:cxnLst/>
            <a:rect l="l" t="t" r="r" b="b"/>
            <a:pathLst>
              <a:path w="5203119" h="4114800">
                <a:moveTo>
                  <a:pt x="0" y="0"/>
                </a:moveTo>
                <a:lnTo>
                  <a:pt x="5203119" y="0"/>
                </a:lnTo>
                <a:lnTo>
                  <a:pt x="520311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9999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-943346" y="-2001197"/>
            <a:ext cx="10239746" cy="2351495"/>
          </a:xfrm>
          <a:custGeom>
            <a:avLst/>
            <a:gdLst/>
            <a:ahLst/>
            <a:cxnLst/>
            <a:rect l="l" t="t" r="r" b="b"/>
            <a:pathLst>
              <a:path w="10239746" h="2351495">
                <a:moveTo>
                  <a:pt x="0" y="0"/>
                </a:moveTo>
                <a:lnTo>
                  <a:pt x="10239746" y="0"/>
                </a:lnTo>
                <a:lnTo>
                  <a:pt x="10239746" y="2351494"/>
                </a:lnTo>
                <a:lnTo>
                  <a:pt x="0" y="235149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t="-319671"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9051927" y="9963150"/>
            <a:ext cx="11016011" cy="1802340"/>
          </a:xfrm>
          <a:custGeom>
            <a:avLst/>
            <a:gdLst/>
            <a:ahLst/>
            <a:cxnLst/>
            <a:rect l="l" t="t" r="r" b="b"/>
            <a:pathLst>
              <a:path w="11016011" h="1802340">
                <a:moveTo>
                  <a:pt x="0" y="0"/>
                </a:moveTo>
                <a:lnTo>
                  <a:pt x="11016011" y="0"/>
                </a:lnTo>
                <a:lnTo>
                  <a:pt x="11016011" y="1802340"/>
                </a:lnTo>
                <a:lnTo>
                  <a:pt x="0" y="180234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t="-407300"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6934837" y="2213982"/>
            <a:ext cx="7044802" cy="7318854"/>
          </a:xfrm>
          <a:custGeom>
            <a:avLst/>
            <a:gdLst/>
            <a:ahLst/>
            <a:cxnLst/>
            <a:rect l="l" t="t" r="r" b="b"/>
            <a:pathLst>
              <a:path w="7044802" h="7318854">
                <a:moveTo>
                  <a:pt x="0" y="0"/>
                </a:moveTo>
                <a:lnTo>
                  <a:pt x="7044802" y="0"/>
                </a:lnTo>
                <a:lnTo>
                  <a:pt x="7044802" y="7318854"/>
                </a:lnTo>
                <a:lnTo>
                  <a:pt x="0" y="7318854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t="-6" r="-8625"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3979639" y="2269347"/>
            <a:ext cx="3775887" cy="5744413"/>
          </a:xfrm>
          <a:custGeom>
            <a:avLst/>
            <a:gdLst/>
            <a:ahLst/>
            <a:cxnLst/>
            <a:rect l="l" t="t" r="r" b="b"/>
            <a:pathLst>
              <a:path w="3775887" h="5744413">
                <a:moveTo>
                  <a:pt x="0" y="0"/>
                </a:moveTo>
                <a:lnTo>
                  <a:pt x="3775887" y="0"/>
                </a:lnTo>
                <a:lnTo>
                  <a:pt x="3775887" y="5744412"/>
                </a:lnTo>
                <a:lnTo>
                  <a:pt x="0" y="5744412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6313004" y="1086222"/>
            <a:ext cx="5661991" cy="1127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39"/>
              </a:lnSpc>
            </a:pPr>
            <a:r>
              <a:rPr lang="en-US" sz="6599" b="1">
                <a:solidFill>
                  <a:srgbClr val="143244"/>
                </a:solidFill>
                <a:latin typeface="DM Sans Bold"/>
                <a:ea typeface="DM Sans Bold"/>
                <a:cs typeface="DM Sans Bold"/>
                <a:sym typeface="DM Sans Bold"/>
              </a:rPr>
              <a:t>Data Analysis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99912" y="2472395"/>
            <a:ext cx="7541820" cy="15811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00"/>
              </a:lnSpc>
            </a:pPr>
            <a:r>
              <a:rPr lang="en-US" sz="4500" b="1">
                <a:solidFill>
                  <a:srgbClr val="143244"/>
                </a:solidFill>
                <a:latin typeface="DM Sans Bold"/>
                <a:ea typeface="DM Sans Bold"/>
                <a:cs typeface="DM Sans Bold"/>
                <a:sym typeface="DM Sans Bold"/>
              </a:rPr>
              <a:t>Feature Importance by Class - Eco Plus 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09429" y="4272619"/>
            <a:ext cx="6025408" cy="33657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07340" lvl="1" indent="-253670" algn="l">
              <a:lnSpc>
                <a:spcPts val="3289"/>
              </a:lnSpc>
              <a:buFont typeface="Arial"/>
              <a:buChar char="•"/>
            </a:pPr>
            <a:r>
              <a:rPr lang="en-US" sz="2349" dirty="0">
                <a:solidFill>
                  <a:srgbClr val="143244"/>
                </a:solidFill>
                <a:latin typeface="DM Sans"/>
                <a:ea typeface="DM Sans"/>
                <a:cs typeface="DM Sans"/>
                <a:sym typeface="DM Sans"/>
              </a:rPr>
              <a:t>Inflight Wi-Fi is the top driver, but its mean score is low → biggest improvement need</a:t>
            </a:r>
          </a:p>
          <a:p>
            <a:pPr marL="507340" lvl="1" indent="-253670" algn="l">
              <a:lnSpc>
                <a:spcPts val="3289"/>
              </a:lnSpc>
              <a:buFont typeface="Arial"/>
              <a:buChar char="•"/>
            </a:pPr>
            <a:r>
              <a:rPr lang="en-US" sz="2349" dirty="0">
                <a:solidFill>
                  <a:srgbClr val="143244"/>
                </a:solidFill>
                <a:latin typeface="DM Sans"/>
                <a:ea typeface="DM Sans"/>
                <a:cs typeface="DM Sans"/>
                <a:sym typeface="DM Sans"/>
              </a:rPr>
              <a:t>Gate location and baggage handling show almost no effect</a:t>
            </a:r>
          </a:p>
          <a:p>
            <a:pPr marL="507340" lvl="1" indent="-253670" algn="l">
              <a:lnSpc>
                <a:spcPts val="3289"/>
              </a:lnSpc>
              <a:buFont typeface="Arial"/>
              <a:buChar char="•"/>
            </a:pPr>
            <a:r>
              <a:rPr lang="en-US" sz="2349" dirty="0">
                <a:solidFill>
                  <a:srgbClr val="143244"/>
                </a:solidFill>
                <a:latin typeface="DM Sans"/>
                <a:ea typeface="DM Sans"/>
                <a:cs typeface="DM Sans"/>
                <a:sym typeface="DM Sans"/>
              </a:rPr>
              <a:t>Departure/arrival convenience is negative, meaning timing issues reduce satisfaction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-2919194" y="8540166"/>
            <a:ext cx="4292203" cy="4346535"/>
          </a:xfrm>
          <a:custGeom>
            <a:avLst/>
            <a:gdLst/>
            <a:ahLst/>
            <a:cxnLst/>
            <a:rect l="l" t="t" r="r" b="b"/>
            <a:pathLst>
              <a:path w="4292203" h="4346535">
                <a:moveTo>
                  <a:pt x="0" y="0"/>
                </a:moveTo>
                <a:lnTo>
                  <a:pt x="4292203" y="0"/>
                </a:lnTo>
                <a:lnTo>
                  <a:pt x="4292203" y="4346535"/>
                </a:lnTo>
                <a:lnTo>
                  <a:pt x="0" y="43465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5400000">
            <a:off x="-778756" y="9676032"/>
            <a:ext cx="1557512" cy="1064949"/>
          </a:xfrm>
          <a:custGeom>
            <a:avLst/>
            <a:gdLst/>
            <a:ahLst/>
            <a:cxnLst/>
            <a:rect l="l" t="t" r="r" b="b"/>
            <a:pathLst>
              <a:path w="1557512" h="1064949">
                <a:moveTo>
                  <a:pt x="0" y="0"/>
                </a:moveTo>
                <a:lnTo>
                  <a:pt x="1557512" y="0"/>
                </a:lnTo>
                <a:lnTo>
                  <a:pt x="1557512" y="1064948"/>
                </a:lnTo>
                <a:lnTo>
                  <a:pt x="0" y="10649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-532474" y="1121822"/>
            <a:ext cx="865876" cy="4263243"/>
            <a:chOff x="0" y="0"/>
            <a:chExt cx="1154501" cy="5684324"/>
          </a:xfrm>
        </p:grpSpPr>
        <p:sp>
          <p:nvSpPr>
            <p:cNvPr id="5" name="Freeform 5"/>
            <p:cNvSpPr/>
            <p:nvPr/>
          </p:nvSpPr>
          <p:spPr>
            <a:xfrm rot="5400000">
              <a:off x="-893451" y="3636372"/>
              <a:ext cx="2941403" cy="1154501"/>
            </a:xfrm>
            <a:custGeom>
              <a:avLst/>
              <a:gdLst/>
              <a:ahLst/>
              <a:cxnLst/>
              <a:rect l="l" t="t" r="r" b="b"/>
              <a:pathLst>
                <a:path w="2941403" h="1154501">
                  <a:moveTo>
                    <a:pt x="0" y="0"/>
                  </a:moveTo>
                  <a:lnTo>
                    <a:pt x="2941403" y="0"/>
                  </a:lnTo>
                  <a:lnTo>
                    <a:pt x="2941403" y="1154501"/>
                  </a:lnTo>
                  <a:lnTo>
                    <a:pt x="0" y="11545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 rot="5400000">
              <a:off x="-719556" y="719556"/>
              <a:ext cx="2593612" cy="1154501"/>
            </a:xfrm>
            <a:custGeom>
              <a:avLst/>
              <a:gdLst/>
              <a:ahLst/>
              <a:cxnLst/>
              <a:rect l="l" t="t" r="r" b="b"/>
              <a:pathLst>
                <a:path w="2593612" h="1154501">
                  <a:moveTo>
                    <a:pt x="0" y="0"/>
                  </a:moveTo>
                  <a:lnTo>
                    <a:pt x="2593612" y="0"/>
                  </a:lnTo>
                  <a:lnTo>
                    <a:pt x="2593612" y="1154500"/>
                  </a:lnTo>
                  <a:lnTo>
                    <a:pt x="0" y="11545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r="-13409"/>
              </a:stretch>
            </a:blipFill>
          </p:spPr>
        </p:sp>
      </p:grpSp>
      <p:sp>
        <p:nvSpPr>
          <p:cNvPr id="7" name="Freeform 7"/>
          <p:cNvSpPr/>
          <p:nvPr/>
        </p:nvSpPr>
        <p:spPr>
          <a:xfrm rot="-5400000">
            <a:off x="17082857" y="-1775034"/>
            <a:ext cx="2966307" cy="3003855"/>
          </a:xfrm>
          <a:custGeom>
            <a:avLst/>
            <a:gdLst/>
            <a:ahLst/>
            <a:cxnLst/>
            <a:rect l="l" t="t" r="r" b="b"/>
            <a:pathLst>
              <a:path w="2966307" h="3003855">
                <a:moveTo>
                  <a:pt x="0" y="0"/>
                </a:moveTo>
                <a:lnTo>
                  <a:pt x="2966306" y="0"/>
                </a:lnTo>
                <a:lnTo>
                  <a:pt x="2966306" y="3003855"/>
                </a:lnTo>
                <a:lnTo>
                  <a:pt x="0" y="300385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5400000">
            <a:off x="17509244" y="-661394"/>
            <a:ext cx="1557512" cy="1064949"/>
          </a:xfrm>
          <a:custGeom>
            <a:avLst/>
            <a:gdLst/>
            <a:ahLst/>
            <a:cxnLst/>
            <a:rect l="l" t="t" r="r" b="b"/>
            <a:pathLst>
              <a:path w="1557512" h="1064949">
                <a:moveTo>
                  <a:pt x="0" y="0"/>
                </a:moveTo>
                <a:lnTo>
                  <a:pt x="1557512" y="0"/>
                </a:lnTo>
                <a:lnTo>
                  <a:pt x="1557512" y="1064948"/>
                </a:lnTo>
                <a:lnTo>
                  <a:pt x="0" y="10649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-4003207" y="-1651210"/>
            <a:ext cx="5203119" cy="4114800"/>
          </a:xfrm>
          <a:custGeom>
            <a:avLst/>
            <a:gdLst/>
            <a:ahLst/>
            <a:cxnLst/>
            <a:rect l="l" t="t" r="r" b="b"/>
            <a:pathLst>
              <a:path w="5203119" h="4114800">
                <a:moveTo>
                  <a:pt x="0" y="0"/>
                </a:moveTo>
                <a:lnTo>
                  <a:pt x="5203119" y="0"/>
                </a:lnTo>
                <a:lnTo>
                  <a:pt x="520311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9999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-943346" y="-2001197"/>
            <a:ext cx="10239746" cy="2351495"/>
          </a:xfrm>
          <a:custGeom>
            <a:avLst/>
            <a:gdLst/>
            <a:ahLst/>
            <a:cxnLst/>
            <a:rect l="l" t="t" r="r" b="b"/>
            <a:pathLst>
              <a:path w="10239746" h="2351495">
                <a:moveTo>
                  <a:pt x="0" y="0"/>
                </a:moveTo>
                <a:lnTo>
                  <a:pt x="10239746" y="0"/>
                </a:lnTo>
                <a:lnTo>
                  <a:pt x="10239746" y="2351494"/>
                </a:lnTo>
                <a:lnTo>
                  <a:pt x="0" y="235149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t="-319671"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9051927" y="9963150"/>
            <a:ext cx="11016011" cy="1802340"/>
          </a:xfrm>
          <a:custGeom>
            <a:avLst/>
            <a:gdLst/>
            <a:ahLst/>
            <a:cxnLst/>
            <a:rect l="l" t="t" r="r" b="b"/>
            <a:pathLst>
              <a:path w="11016011" h="1802340">
                <a:moveTo>
                  <a:pt x="0" y="0"/>
                </a:moveTo>
                <a:lnTo>
                  <a:pt x="11016011" y="0"/>
                </a:lnTo>
                <a:lnTo>
                  <a:pt x="11016011" y="1802340"/>
                </a:lnTo>
                <a:lnTo>
                  <a:pt x="0" y="180234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t="-407300"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7424409" y="2463590"/>
            <a:ext cx="7059323" cy="7176839"/>
          </a:xfrm>
          <a:custGeom>
            <a:avLst/>
            <a:gdLst/>
            <a:ahLst/>
            <a:cxnLst/>
            <a:rect l="l" t="t" r="r" b="b"/>
            <a:pathLst>
              <a:path w="7059323" h="7176839">
                <a:moveTo>
                  <a:pt x="0" y="0"/>
                </a:moveTo>
                <a:lnTo>
                  <a:pt x="7059323" y="0"/>
                </a:lnTo>
                <a:lnTo>
                  <a:pt x="7059323" y="7176839"/>
                </a:lnTo>
                <a:lnTo>
                  <a:pt x="0" y="7176839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4483732" y="2498788"/>
            <a:ext cx="3422196" cy="5112553"/>
          </a:xfrm>
          <a:custGeom>
            <a:avLst/>
            <a:gdLst/>
            <a:ahLst/>
            <a:cxnLst/>
            <a:rect l="l" t="t" r="r" b="b"/>
            <a:pathLst>
              <a:path w="3422196" h="5112553">
                <a:moveTo>
                  <a:pt x="0" y="0"/>
                </a:moveTo>
                <a:lnTo>
                  <a:pt x="3422196" y="0"/>
                </a:lnTo>
                <a:lnTo>
                  <a:pt x="3422196" y="5112553"/>
                </a:lnTo>
                <a:lnTo>
                  <a:pt x="0" y="5112553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6313004" y="1086222"/>
            <a:ext cx="5661991" cy="1127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39"/>
              </a:lnSpc>
            </a:pPr>
            <a:r>
              <a:rPr lang="en-US" sz="6599" b="1">
                <a:solidFill>
                  <a:srgbClr val="143244"/>
                </a:solidFill>
                <a:latin typeface="DM Sans Bold"/>
                <a:ea typeface="DM Sans Bold"/>
                <a:cs typeface="DM Sans Bold"/>
                <a:sym typeface="DM Sans Bold"/>
              </a:rPr>
              <a:t>Data Analysis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99912" y="2472395"/>
            <a:ext cx="7541820" cy="15811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00"/>
              </a:lnSpc>
            </a:pPr>
            <a:r>
              <a:rPr lang="en-US" sz="4500" b="1">
                <a:solidFill>
                  <a:srgbClr val="143244"/>
                </a:solidFill>
                <a:latin typeface="DM Sans Bold"/>
                <a:ea typeface="DM Sans Bold"/>
                <a:cs typeface="DM Sans Bold"/>
                <a:sym typeface="DM Sans Bold"/>
              </a:rPr>
              <a:t>Feature Importance by Class - Business 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09429" y="4204879"/>
            <a:ext cx="6057779" cy="35609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85751" lvl="1" indent="-242875" algn="l">
              <a:lnSpc>
                <a:spcPts val="3149"/>
              </a:lnSpc>
              <a:buFont typeface="Arial"/>
              <a:buChar char="•"/>
            </a:pPr>
            <a:r>
              <a:rPr lang="en-US" sz="2249" dirty="0">
                <a:solidFill>
                  <a:srgbClr val="143244"/>
                </a:solidFill>
                <a:latin typeface="DM Sans"/>
                <a:ea typeface="DM Sans"/>
                <a:cs typeface="DM Sans"/>
                <a:sym typeface="DM Sans"/>
              </a:rPr>
              <a:t>Online boarding &amp; inflight entertainment → strongest drivers</a:t>
            </a:r>
          </a:p>
          <a:p>
            <a:pPr marL="485751" lvl="1" indent="-242875" algn="l">
              <a:lnSpc>
                <a:spcPts val="3149"/>
              </a:lnSpc>
              <a:buFont typeface="Arial"/>
              <a:buChar char="•"/>
            </a:pPr>
            <a:r>
              <a:rPr lang="en-US" sz="2249" dirty="0">
                <a:solidFill>
                  <a:srgbClr val="143244"/>
                </a:solidFill>
                <a:latin typeface="DM Sans"/>
                <a:ea typeface="DM Sans"/>
                <a:cs typeface="DM Sans"/>
                <a:sym typeface="DM Sans"/>
              </a:rPr>
              <a:t>Inflight Wi-Fi &amp; online booking → low impact + low scores</a:t>
            </a:r>
          </a:p>
          <a:p>
            <a:pPr marL="485751" lvl="1" indent="-242875" algn="l">
              <a:lnSpc>
                <a:spcPts val="3149"/>
              </a:lnSpc>
              <a:buFont typeface="Arial"/>
              <a:buChar char="•"/>
            </a:pPr>
            <a:r>
              <a:rPr lang="en-US" sz="2249" dirty="0">
                <a:solidFill>
                  <a:srgbClr val="143244"/>
                </a:solidFill>
                <a:latin typeface="DM Sans"/>
                <a:ea typeface="DM Sans"/>
                <a:cs typeface="DM Sans"/>
                <a:sym typeface="DM Sans"/>
              </a:rPr>
              <a:t>Departure/arrival convenience &amp; gate location → minimal effect</a:t>
            </a:r>
          </a:p>
          <a:p>
            <a:pPr marL="485751" lvl="1" indent="-242875" algn="l">
              <a:lnSpc>
                <a:spcPts val="3149"/>
              </a:lnSpc>
              <a:buFont typeface="Arial"/>
              <a:buChar char="•"/>
            </a:pPr>
            <a:r>
              <a:rPr lang="en-US" sz="2249" dirty="0">
                <a:solidFill>
                  <a:srgbClr val="143244"/>
                </a:solidFill>
                <a:latin typeface="DM Sans"/>
                <a:ea typeface="DM Sans"/>
                <a:cs typeface="DM Sans"/>
                <a:sym typeface="DM Sans"/>
              </a:rPr>
              <a:t>Business Class has no negatively correlated features because better service always leads to higher satisfaction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-2919194" y="8540166"/>
            <a:ext cx="4292203" cy="4346535"/>
          </a:xfrm>
          <a:custGeom>
            <a:avLst/>
            <a:gdLst/>
            <a:ahLst/>
            <a:cxnLst/>
            <a:rect l="l" t="t" r="r" b="b"/>
            <a:pathLst>
              <a:path w="4292203" h="4346535">
                <a:moveTo>
                  <a:pt x="0" y="0"/>
                </a:moveTo>
                <a:lnTo>
                  <a:pt x="4292203" y="0"/>
                </a:lnTo>
                <a:lnTo>
                  <a:pt x="4292203" y="4346535"/>
                </a:lnTo>
                <a:lnTo>
                  <a:pt x="0" y="43465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5400000">
            <a:off x="-778756" y="9676032"/>
            <a:ext cx="1557512" cy="1064949"/>
          </a:xfrm>
          <a:custGeom>
            <a:avLst/>
            <a:gdLst/>
            <a:ahLst/>
            <a:cxnLst/>
            <a:rect l="l" t="t" r="r" b="b"/>
            <a:pathLst>
              <a:path w="1557512" h="1064949">
                <a:moveTo>
                  <a:pt x="0" y="0"/>
                </a:moveTo>
                <a:lnTo>
                  <a:pt x="1557512" y="0"/>
                </a:lnTo>
                <a:lnTo>
                  <a:pt x="1557512" y="1064948"/>
                </a:lnTo>
                <a:lnTo>
                  <a:pt x="0" y="10649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-532474" y="1121822"/>
            <a:ext cx="865876" cy="4263243"/>
            <a:chOff x="0" y="0"/>
            <a:chExt cx="1154501" cy="5684324"/>
          </a:xfrm>
        </p:grpSpPr>
        <p:sp>
          <p:nvSpPr>
            <p:cNvPr id="5" name="Freeform 5"/>
            <p:cNvSpPr/>
            <p:nvPr/>
          </p:nvSpPr>
          <p:spPr>
            <a:xfrm rot="5400000">
              <a:off x="-893451" y="3636372"/>
              <a:ext cx="2941403" cy="1154501"/>
            </a:xfrm>
            <a:custGeom>
              <a:avLst/>
              <a:gdLst/>
              <a:ahLst/>
              <a:cxnLst/>
              <a:rect l="l" t="t" r="r" b="b"/>
              <a:pathLst>
                <a:path w="2941403" h="1154501">
                  <a:moveTo>
                    <a:pt x="0" y="0"/>
                  </a:moveTo>
                  <a:lnTo>
                    <a:pt x="2941403" y="0"/>
                  </a:lnTo>
                  <a:lnTo>
                    <a:pt x="2941403" y="1154501"/>
                  </a:lnTo>
                  <a:lnTo>
                    <a:pt x="0" y="11545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 rot="5400000">
              <a:off x="-719556" y="719556"/>
              <a:ext cx="2593612" cy="1154501"/>
            </a:xfrm>
            <a:custGeom>
              <a:avLst/>
              <a:gdLst/>
              <a:ahLst/>
              <a:cxnLst/>
              <a:rect l="l" t="t" r="r" b="b"/>
              <a:pathLst>
                <a:path w="2593612" h="1154501">
                  <a:moveTo>
                    <a:pt x="0" y="0"/>
                  </a:moveTo>
                  <a:lnTo>
                    <a:pt x="2593612" y="0"/>
                  </a:lnTo>
                  <a:lnTo>
                    <a:pt x="2593612" y="1154500"/>
                  </a:lnTo>
                  <a:lnTo>
                    <a:pt x="0" y="11545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r="-13409"/>
              </a:stretch>
            </a:blipFill>
          </p:spPr>
        </p:sp>
      </p:grpSp>
      <p:sp>
        <p:nvSpPr>
          <p:cNvPr id="7" name="Freeform 7"/>
          <p:cNvSpPr/>
          <p:nvPr/>
        </p:nvSpPr>
        <p:spPr>
          <a:xfrm rot="-5400000">
            <a:off x="17082857" y="-1775034"/>
            <a:ext cx="2966307" cy="3003855"/>
          </a:xfrm>
          <a:custGeom>
            <a:avLst/>
            <a:gdLst/>
            <a:ahLst/>
            <a:cxnLst/>
            <a:rect l="l" t="t" r="r" b="b"/>
            <a:pathLst>
              <a:path w="2966307" h="3003855">
                <a:moveTo>
                  <a:pt x="0" y="0"/>
                </a:moveTo>
                <a:lnTo>
                  <a:pt x="2966306" y="0"/>
                </a:lnTo>
                <a:lnTo>
                  <a:pt x="2966306" y="3003855"/>
                </a:lnTo>
                <a:lnTo>
                  <a:pt x="0" y="300385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5400000">
            <a:off x="17509244" y="-661394"/>
            <a:ext cx="1557512" cy="1064949"/>
          </a:xfrm>
          <a:custGeom>
            <a:avLst/>
            <a:gdLst/>
            <a:ahLst/>
            <a:cxnLst/>
            <a:rect l="l" t="t" r="r" b="b"/>
            <a:pathLst>
              <a:path w="1557512" h="1064949">
                <a:moveTo>
                  <a:pt x="0" y="0"/>
                </a:moveTo>
                <a:lnTo>
                  <a:pt x="1557512" y="0"/>
                </a:lnTo>
                <a:lnTo>
                  <a:pt x="1557512" y="1064948"/>
                </a:lnTo>
                <a:lnTo>
                  <a:pt x="0" y="10649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-4003207" y="-1651210"/>
            <a:ext cx="5203119" cy="4114800"/>
          </a:xfrm>
          <a:custGeom>
            <a:avLst/>
            <a:gdLst/>
            <a:ahLst/>
            <a:cxnLst/>
            <a:rect l="l" t="t" r="r" b="b"/>
            <a:pathLst>
              <a:path w="5203119" h="4114800">
                <a:moveTo>
                  <a:pt x="0" y="0"/>
                </a:moveTo>
                <a:lnTo>
                  <a:pt x="5203119" y="0"/>
                </a:lnTo>
                <a:lnTo>
                  <a:pt x="520311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9999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-943346" y="-2001197"/>
            <a:ext cx="10239746" cy="2351495"/>
          </a:xfrm>
          <a:custGeom>
            <a:avLst/>
            <a:gdLst/>
            <a:ahLst/>
            <a:cxnLst/>
            <a:rect l="l" t="t" r="r" b="b"/>
            <a:pathLst>
              <a:path w="10239746" h="2351495">
                <a:moveTo>
                  <a:pt x="0" y="0"/>
                </a:moveTo>
                <a:lnTo>
                  <a:pt x="10239746" y="0"/>
                </a:lnTo>
                <a:lnTo>
                  <a:pt x="10239746" y="2351494"/>
                </a:lnTo>
                <a:lnTo>
                  <a:pt x="0" y="235149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t="-319671"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9051927" y="9963150"/>
            <a:ext cx="11016011" cy="1802340"/>
          </a:xfrm>
          <a:custGeom>
            <a:avLst/>
            <a:gdLst/>
            <a:ahLst/>
            <a:cxnLst/>
            <a:rect l="l" t="t" r="r" b="b"/>
            <a:pathLst>
              <a:path w="11016011" h="1802340">
                <a:moveTo>
                  <a:pt x="0" y="0"/>
                </a:moveTo>
                <a:lnTo>
                  <a:pt x="11016011" y="0"/>
                </a:lnTo>
                <a:lnTo>
                  <a:pt x="11016011" y="1802340"/>
                </a:lnTo>
                <a:lnTo>
                  <a:pt x="0" y="180234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t="-407300"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3749916" y="2059809"/>
            <a:ext cx="4298950" cy="6650512"/>
          </a:xfrm>
          <a:custGeom>
            <a:avLst/>
            <a:gdLst/>
            <a:ahLst/>
            <a:cxnLst/>
            <a:rect l="l" t="t" r="r" b="b"/>
            <a:pathLst>
              <a:path w="4298950" h="6650512">
                <a:moveTo>
                  <a:pt x="0" y="0"/>
                </a:moveTo>
                <a:lnTo>
                  <a:pt x="4298950" y="0"/>
                </a:lnTo>
                <a:lnTo>
                  <a:pt x="4298950" y="6650513"/>
                </a:lnTo>
                <a:lnTo>
                  <a:pt x="0" y="6650513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6313004" y="1086222"/>
            <a:ext cx="5661991" cy="1127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39"/>
              </a:lnSpc>
            </a:pPr>
            <a:r>
              <a:rPr lang="en-US" sz="6599" b="1">
                <a:solidFill>
                  <a:srgbClr val="143244"/>
                </a:solidFill>
                <a:latin typeface="DM Sans Bold"/>
                <a:ea typeface="DM Sans Bold"/>
                <a:cs typeface="DM Sans Bold"/>
                <a:sym typeface="DM Sans Bold"/>
              </a:rPr>
              <a:t>Data Analysis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09429" y="4129744"/>
            <a:ext cx="6494088" cy="31633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85751" lvl="1" indent="-242875" algn="l">
              <a:lnSpc>
                <a:spcPts val="3149"/>
              </a:lnSpc>
              <a:buFont typeface="Arial"/>
              <a:buChar char="•"/>
            </a:pPr>
            <a:r>
              <a:rPr lang="en-US" sz="2249" dirty="0">
                <a:solidFill>
                  <a:srgbClr val="143244"/>
                </a:solidFill>
                <a:latin typeface="DM Sans"/>
                <a:ea typeface="DM Sans"/>
                <a:cs typeface="DM Sans"/>
                <a:sym typeface="DM Sans"/>
              </a:rPr>
              <a:t>Online boarding and inflight entertainment are the top satisfaction drivers → invest in digital experience</a:t>
            </a:r>
          </a:p>
          <a:p>
            <a:pPr marL="485751" lvl="1" indent="-242875" algn="l">
              <a:lnSpc>
                <a:spcPts val="3149"/>
              </a:lnSpc>
              <a:buFont typeface="Arial"/>
              <a:buChar char="•"/>
            </a:pPr>
            <a:r>
              <a:rPr lang="en-US" sz="2249" dirty="0">
                <a:solidFill>
                  <a:srgbClr val="143244"/>
                </a:solidFill>
                <a:latin typeface="DM Sans"/>
                <a:ea typeface="DM Sans"/>
                <a:cs typeface="DM Sans"/>
                <a:sym typeface="DM Sans"/>
              </a:rPr>
              <a:t>Seat comfort, leg room, and cleanliness show strong influence → comfort quality matters</a:t>
            </a:r>
          </a:p>
          <a:p>
            <a:pPr marL="485751" lvl="1" indent="-242875" algn="l">
              <a:lnSpc>
                <a:spcPts val="3149"/>
              </a:lnSpc>
              <a:buFont typeface="Arial"/>
              <a:buChar char="•"/>
            </a:pPr>
            <a:r>
              <a:rPr lang="en-US" sz="2249" dirty="0">
                <a:solidFill>
                  <a:srgbClr val="143244"/>
                </a:solidFill>
                <a:latin typeface="DM Sans"/>
                <a:ea typeface="DM Sans"/>
                <a:cs typeface="DM Sans"/>
                <a:sym typeface="DM Sans"/>
              </a:rPr>
              <a:t>Departure/arrival convenience has negative correlation → timing issues reduce satisfaction</a:t>
            </a:r>
          </a:p>
        </p:txBody>
      </p:sp>
      <p:sp>
        <p:nvSpPr>
          <p:cNvPr id="15" name="Freeform 15"/>
          <p:cNvSpPr/>
          <p:nvPr/>
        </p:nvSpPr>
        <p:spPr>
          <a:xfrm>
            <a:off x="7403517" y="2463590"/>
            <a:ext cx="6955446" cy="7155603"/>
          </a:xfrm>
          <a:custGeom>
            <a:avLst/>
            <a:gdLst/>
            <a:ahLst/>
            <a:cxnLst/>
            <a:rect l="l" t="t" r="r" b="b"/>
            <a:pathLst>
              <a:path w="6955446" h="7155603">
                <a:moveTo>
                  <a:pt x="0" y="0"/>
                </a:moveTo>
                <a:lnTo>
                  <a:pt x="6955446" y="0"/>
                </a:lnTo>
                <a:lnTo>
                  <a:pt x="6955446" y="7155603"/>
                </a:lnTo>
                <a:lnTo>
                  <a:pt x="0" y="7155603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1199912" y="2472395"/>
            <a:ext cx="7541820" cy="15811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00"/>
              </a:lnSpc>
            </a:pPr>
            <a:r>
              <a:rPr lang="en-US" sz="4500" b="1">
                <a:solidFill>
                  <a:srgbClr val="143244"/>
                </a:solidFill>
                <a:latin typeface="DM Sans Bold"/>
                <a:ea typeface="DM Sans Bold"/>
                <a:cs typeface="DM Sans Bold"/>
                <a:sym typeface="DM Sans Bold"/>
              </a:rPr>
              <a:t>Feature Importance by Customer Type - Loyal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-2919194" y="8540166"/>
            <a:ext cx="4292203" cy="4346535"/>
          </a:xfrm>
          <a:custGeom>
            <a:avLst/>
            <a:gdLst/>
            <a:ahLst/>
            <a:cxnLst/>
            <a:rect l="l" t="t" r="r" b="b"/>
            <a:pathLst>
              <a:path w="4292203" h="4346535">
                <a:moveTo>
                  <a:pt x="0" y="0"/>
                </a:moveTo>
                <a:lnTo>
                  <a:pt x="4292203" y="0"/>
                </a:lnTo>
                <a:lnTo>
                  <a:pt x="4292203" y="4346535"/>
                </a:lnTo>
                <a:lnTo>
                  <a:pt x="0" y="43465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5400000">
            <a:off x="-778756" y="9676032"/>
            <a:ext cx="1557512" cy="1064949"/>
          </a:xfrm>
          <a:custGeom>
            <a:avLst/>
            <a:gdLst/>
            <a:ahLst/>
            <a:cxnLst/>
            <a:rect l="l" t="t" r="r" b="b"/>
            <a:pathLst>
              <a:path w="1557512" h="1064949">
                <a:moveTo>
                  <a:pt x="0" y="0"/>
                </a:moveTo>
                <a:lnTo>
                  <a:pt x="1557512" y="0"/>
                </a:lnTo>
                <a:lnTo>
                  <a:pt x="1557512" y="1064948"/>
                </a:lnTo>
                <a:lnTo>
                  <a:pt x="0" y="10649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-532474" y="1121822"/>
            <a:ext cx="865876" cy="4263243"/>
            <a:chOff x="0" y="0"/>
            <a:chExt cx="1154501" cy="5684324"/>
          </a:xfrm>
        </p:grpSpPr>
        <p:sp>
          <p:nvSpPr>
            <p:cNvPr id="5" name="Freeform 5"/>
            <p:cNvSpPr/>
            <p:nvPr/>
          </p:nvSpPr>
          <p:spPr>
            <a:xfrm rot="5400000">
              <a:off x="-893451" y="3636372"/>
              <a:ext cx="2941403" cy="1154501"/>
            </a:xfrm>
            <a:custGeom>
              <a:avLst/>
              <a:gdLst/>
              <a:ahLst/>
              <a:cxnLst/>
              <a:rect l="l" t="t" r="r" b="b"/>
              <a:pathLst>
                <a:path w="2941403" h="1154501">
                  <a:moveTo>
                    <a:pt x="0" y="0"/>
                  </a:moveTo>
                  <a:lnTo>
                    <a:pt x="2941403" y="0"/>
                  </a:lnTo>
                  <a:lnTo>
                    <a:pt x="2941403" y="1154501"/>
                  </a:lnTo>
                  <a:lnTo>
                    <a:pt x="0" y="11545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 rot="5400000">
              <a:off x="-719556" y="719556"/>
              <a:ext cx="2593612" cy="1154501"/>
            </a:xfrm>
            <a:custGeom>
              <a:avLst/>
              <a:gdLst/>
              <a:ahLst/>
              <a:cxnLst/>
              <a:rect l="l" t="t" r="r" b="b"/>
              <a:pathLst>
                <a:path w="2593612" h="1154501">
                  <a:moveTo>
                    <a:pt x="0" y="0"/>
                  </a:moveTo>
                  <a:lnTo>
                    <a:pt x="2593612" y="0"/>
                  </a:lnTo>
                  <a:lnTo>
                    <a:pt x="2593612" y="1154500"/>
                  </a:lnTo>
                  <a:lnTo>
                    <a:pt x="0" y="11545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r="-13409"/>
              </a:stretch>
            </a:blipFill>
          </p:spPr>
        </p:sp>
      </p:grpSp>
      <p:sp>
        <p:nvSpPr>
          <p:cNvPr id="7" name="Freeform 7"/>
          <p:cNvSpPr/>
          <p:nvPr/>
        </p:nvSpPr>
        <p:spPr>
          <a:xfrm rot="-5400000">
            <a:off x="17082857" y="-1775034"/>
            <a:ext cx="2966307" cy="3003855"/>
          </a:xfrm>
          <a:custGeom>
            <a:avLst/>
            <a:gdLst/>
            <a:ahLst/>
            <a:cxnLst/>
            <a:rect l="l" t="t" r="r" b="b"/>
            <a:pathLst>
              <a:path w="2966307" h="3003855">
                <a:moveTo>
                  <a:pt x="0" y="0"/>
                </a:moveTo>
                <a:lnTo>
                  <a:pt x="2966306" y="0"/>
                </a:lnTo>
                <a:lnTo>
                  <a:pt x="2966306" y="3003855"/>
                </a:lnTo>
                <a:lnTo>
                  <a:pt x="0" y="300385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5400000">
            <a:off x="17509244" y="-661394"/>
            <a:ext cx="1557512" cy="1064949"/>
          </a:xfrm>
          <a:custGeom>
            <a:avLst/>
            <a:gdLst/>
            <a:ahLst/>
            <a:cxnLst/>
            <a:rect l="l" t="t" r="r" b="b"/>
            <a:pathLst>
              <a:path w="1557512" h="1064949">
                <a:moveTo>
                  <a:pt x="0" y="0"/>
                </a:moveTo>
                <a:lnTo>
                  <a:pt x="1557512" y="0"/>
                </a:lnTo>
                <a:lnTo>
                  <a:pt x="1557512" y="1064948"/>
                </a:lnTo>
                <a:lnTo>
                  <a:pt x="0" y="10649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-4003207" y="-1651210"/>
            <a:ext cx="5203119" cy="4114800"/>
          </a:xfrm>
          <a:custGeom>
            <a:avLst/>
            <a:gdLst/>
            <a:ahLst/>
            <a:cxnLst/>
            <a:rect l="l" t="t" r="r" b="b"/>
            <a:pathLst>
              <a:path w="5203119" h="4114800">
                <a:moveTo>
                  <a:pt x="0" y="0"/>
                </a:moveTo>
                <a:lnTo>
                  <a:pt x="5203119" y="0"/>
                </a:lnTo>
                <a:lnTo>
                  <a:pt x="520311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9999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-943346" y="-2001197"/>
            <a:ext cx="10239746" cy="2351495"/>
          </a:xfrm>
          <a:custGeom>
            <a:avLst/>
            <a:gdLst/>
            <a:ahLst/>
            <a:cxnLst/>
            <a:rect l="l" t="t" r="r" b="b"/>
            <a:pathLst>
              <a:path w="10239746" h="2351495">
                <a:moveTo>
                  <a:pt x="0" y="0"/>
                </a:moveTo>
                <a:lnTo>
                  <a:pt x="10239746" y="0"/>
                </a:lnTo>
                <a:lnTo>
                  <a:pt x="10239746" y="2351494"/>
                </a:lnTo>
                <a:lnTo>
                  <a:pt x="0" y="235149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t="-319671"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9051927" y="9963150"/>
            <a:ext cx="11016011" cy="1802340"/>
          </a:xfrm>
          <a:custGeom>
            <a:avLst/>
            <a:gdLst/>
            <a:ahLst/>
            <a:cxnLst/>
            <a:rect l="l" t="t" r="r" b="b"/>
            <a:pathLst>
              <a:path w="11016011" h="1802340">
                <a:moveTo>
                  <a:pt x="0" y="0"/>
                </a:moveTo>
                <a:lnTo>
                  <a:pt x="11016011" y="0"/>
                </a:lnTo>
                <a:lnTo>
                  <a:pt x="11016011" y="1802340"/>
                </a:lnTo>
                <a:lnTo>
                  <a:pt x="0" y="180234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t="-407300"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3620230" y="2118732"/>
            <a:ext cx="4306745" cy="6219901"/>
          </a:xfrm>
          <a:custGeom>
            <a:avLst/>
            <a:gdLst/>
            <a:ahLst/>
            <a:cxnLst/>
            <a:rect l="l" t="t" r="r" b="b"/>
            <a:pathLst>
              <a:path w="4306745" h="6219901">
                <a:moveTo>
                  <a:pt x="0" y="0"/>
                </a:moveTo>
                <a:lnTo>
                  <a:pt x="4306746" y="0"/>
                </a:lnTo>
                <a:lnTo>
                  <a:pt x="4306746" y="6219901"/>
                </a:lnTo>
                <a:lnTo>
                  <a:pt x="0" y="6219901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7849784" y="2476500"/>
            <a:ext cx="6783031" cy="7080460"/>
          </a:xfrm>
          <a:custGeom>
            <a:avLst/>
            <a:gdLst/>
            <a:ahLst/>
            <a:cxnLst/>
            <a:rect l="l" t="t" r="r" b="b"/>
            <a:pathLst>
              <a:path w="6783031" h="7080460">
                <a:moveTo>
                  <a:pt x="0" y="0"/>
                </a:moveTo>
                <a:lnTo>
                  <a:pt x="6783031" y="0"/>
                </a:lnTo>
                <a:lnTo>
                  <a:pt x="6783031" y="7080460"/>
                </a:lnTo>
                <a:lnTo>
                  <a:pt x="0" y="7080460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6313004" y="1086222"/>
            <a:ext cx="5661991" cy="1127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39"/>
              </a:lnSpc>
            </a:pPr>
            <a:r>
              <a:rPr lang="en-US" sz="6599" b="1">
                <a:solidFill>
                  <a:srgbClr val="143244"/>
                </a:solidFill>
                <a:latin typeface="DM Sans Bold"/>
                <a:ea typeface="DM Sans Bold"/>
                <a:cs typeface="DM Sans Bold"/>
                <a:sym typeface="DM Sans Bold"/>
              </a:rPr>
              <a:t>Data Analysis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99912" y="2472395"/>
            <a:ext cx="7541820" cy="15811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00"/>
              </a:lnSpc>
            </a:pPr>
            <a:r>
              <a:rPr lang="en-US" sz="4500" b="1">
                <a:solidFill>
                  <a:srgbClr val="143244"/>
                </a:solidFill>
                <a:latin typeface="DM Sans Bold"/>
                <a:ea typeface="DM Sans Bold"/>
                <a:cs typeface="DM Sans Bold"/>
                <a:sym typeface="DM Sans Bold"/>
              </a:rPr>
              <a:t>Feature Importance by Customer Type - Disloyal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65270" y="4196419"/>
            <a:ext cx="5871937" cy="55179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50519" lvl="1" indent="-275260" algn="l">
              <a:lnSpc>
                <a:spcPts val="3569"/>
              </a:lnSpc>
              <a:buFont typeface="Arial"/>
              <a:buChar char="•"/>
            </a:pPr>
            <a:r>
              <a:rPr lang="en-US" sz="2549" dirty="0">
                <a:solidFill>
                  <a:srgbClr val="143244"/>
                </a:solidFill>
                <a:latin typeface="DM Sans"/>
                <a:ea typeface="DM Sans"/>
                <a:cs typeface="DM Sans"/>
                <a:sym typeface="DM Sans"/>
              </a:rPr>
              <a:t>Inflight Wi-Fi is the top driver, meaning digital connectivity strongly influences satisfaction for disloyal customers</a:t>
            </a:r>
          </a:p>
          <a:p>
            <a:pPr marL="550519" lvl="1" indent="-275260" algn="l">
              <a:lnSpc>
                <a:spcPts val="3569"/>
              </a:lnSpc>
              <a:buFont typeface="Arial"/>
              <a:buChar char="•"/>
            </a:pPr>
            <a:r>
              <a:rPr lang="en-US" sz="2549" dirty="0">
                <a:solidFill>
                  <a:srgbClr val="143244"/>
                </a:solidFill>
                <a:latin typeface="DM Sans"/>
                <a:ea typeface="DM Sans"/>
                <a:cs typeface="DM Sans"/>
                <a:sym typeface="DM Sans"/>
              </a:rPr>
              <a:t>Gate location and arrival/departure timing have negative correlations, indicating these issues frustrate disloyal customers the most.</a:t>
            </a:r>
          </a:p>
          <a:p>
            <a:pPr marL="550519" lvl="1" indent="-275260" algn="l">
              <a:lnSpc>
                <a:spcPts val="3569"/>
              </a:lnSpc>
              <a:buFont typeface="Arial"/>
              <a:buChar char="•"/>
            </a:pPr>
            <a:r>
              <a:rPr lang="en-US" sz="2549" b="1" dirty="0">
                <a:solidFill>
                  <a:srgbClr val="143244"/>
                </a:solidFill>
                <a:latin typeface="DM Sans"/>
                <a:ea typeface="DM Sans"/>
                <a:cs typeface="DM Sans"/>
                <a:sym typeface="DM Sans"/>
              </a:rPr>
              <a:t>Overall</a:t>
            </a:r>
            <a:r>
              <a:rPr lang="en-US" sz="2549" dirty="0">
                <a:solidFill>
                  <a:srgbClr val="143244"/>
                </a:solidFill>
                <a:latin typeface="DM Sans"/>
                <a:ea typeface="DM Sans"/>
                <a:cs typeface="DM Sans"/>
                <a:sym typeface="DM Sans"/>
              </a:rPr>
              <a:t> mean scores are low–moderate, confirming that disloyal customers rate nearly all services lower.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-1337993" y="-487166"/>
            <a:ext cx="12981074" cy="3423758"/>
          </a:xfrm>
          <a:custGeom>
            <a:avLst/>
            <a:gdLst/>
            <a:ahLst/>
            <a:cxnLst/>
            <a:rect l="l" t="t" r="r" b="b"/>
            <a:pathLst>
              <a:path w="12981074" h="3423758">
                <a:moveTo>
                  <a:pt x="0" y="0"/>
                </a:moveTo>
                <a:lnTo>
                  <a:pt x="12981073" y="0"/>
                </a:lnTo>
                <a:lnTo>
                  <a:pt x="12981073" y="3423758"/>
                </a:lnTo>
                <a:lnTo>
                  <a:pt x="0" y="34237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 rot="-5400000">
            <a:off x="-1930749" y="1480234"/>
            <a:ext cx="5976049" cy="1350484"/>
            <a:chOff x="0" y="0"/>
            <a:chExt cx="2146055" cy="48497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146055" cy="484971"/>
            </a:xfrm>
            <a:custGeom>
              <a:avLst/>
              <a:gdLst/>
              <a:ahLst/>
              <a:cxnLst/>
              <a:rect l="l" t="t" r="r" b="b"/>
              <a:pathLst>
                <a:path w="2146055" h="484971">
                  <a:moveTo>
                    <a:pt x="129549" y="0"/>
                  </a:moveTo>
                  <a:lnTo>
                    <a:pt x="2016506" y="0"/>
                  </a:lnTo>
                  <a:cubicBezTo>
                    <a:pt x="2050864" y="0"/>
                    <a:pt x="2083816" y="13649"/>
                    <a:pt x="2108111" y="37944"/>
                  </a:cubicBezTo>
                  <a:cubicBezTo>
                    <a:pt x="2132406" y="62239"/>
                    <a:pt x="2146055" y="95191"/>
                    <a:pt x="2146055" y="129549"/>
                  </a:cubicBezTo>
                  <a:lnTo>
                    <a:pt x="2146055" y="355422"/>
                  </a:lnTo>
                  <a:cubicBezTo>
                    <a:pt x="2146055" y="389781"/>
                    <a:pt x="2132406" y="422732"/>
                    <a:pt x="2108111" y="447027"/>
                  </a:cubicBezTo>
                  <a:cubicBezTo>
                    <a:pt x="2083816" y="471323"/>
                    <a:pt x="2050864" y="484971"/>
                    <a:pt x="2016506" y="484971"/>
                  </a:cubicBezTo>
                  <a:lnTo>
                    <a:pt x="129549" y="484971"/>
                  </a:lnTo>
                  <a:cubicBezTo>
                    <a:pt x="95191" y="484971"/>
                    <a:pt x="62239" y="471323"/>
                    <a:pt x="37944" y="447027"/>
                  </a:cubicBezTo>
                  <a:cubicBezTo>
                    <a:pt x="13649" y="422732"/>
                    <a:pt x="0" y="389781"/>
                    <a:pt x="0" y="355422"/>
                  </a:cubicBezTo>
                  <a:lnTo>
                    <a:pt x="0" y="129549"/>
                  </a:lnTo>
                  <a:cubicBezTo>
                    <a:pt x="0" y="95191"/>
                    <a:pt x="13649" y="62239"/>
                    <a:pt x="37944" y="37944"/>
                  </a:cubicBezTo>
                  <a:cubicBezTo>
                    <a:pt x="62239" y="13649"/>
                    <a:pt x="95191" y="0"/>
                    <a:pt x="129549" y="0"/>
                  </a:cubicBezTo>
                  <a:close/>
                </a:path>
              </a:pathLst>
            </a:custGeom>
            <a:solidFill>
              <a:srgbClr val="256186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76200"/>
              <a:ext cx="2146055" cy="5611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7855062" y="-1195122"/>
            <a:ext cx="865876" cy="6338622"/>
            <a:chOff x="0" y="0"/>
            <a:chExt cx="1154501" cy="8451496"/>
          </a:xfrm>
        </p:grpSpPr>
        <p:sp>
          <p:nvSpPr>
            <p:cNvPr id="7" name="Freeform 7"/>
            <p:cNvSpPr/>
            <p:nvPr/>
          </p:nvSpPr>
          <p:spPr>
            <a:xfrm rot="-5400000">
              <a:off x="-893451" y="3660623"/>
              <a:ext cx="2941403" cy="1154501"/>
            </a:xfrm>
            <a:custGeom>
              <a:avLst/>
              <a:gdLst/>
              <a:ahLst/>
              <a:cxnLst/>
              <a:rect l="l" t="t" r="r" b="b"/>
              <a:pathLst>
                <a:path w="2941403" h="1154501">
                  <a:moveTo>
                    <a:pt x="0" y="0"/>
                  </a:moveTo>
                  <a:lnTo>
                    <a:pt x="2941403" y="0"/>
                  </a:lnTo>
                  <a:lnTo>
                    <a:pt x="2941403" y="1154500"/>
                  </a:lnTo>
                  <a:lnTo>
                    <a:pt x="0" y="11545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 rot="-5400000">
              <a:off x="-719556" y="6577440"/>
              <a:ext cx="2593612" cy="1154501"/>
            </a:xfrm>
            <a:custGeom>
              <a:avLst/>
              <a:gdLst/>
              <a:ahLst/>
              <a:cxnLst/>
              <a:rect l="l" t="t" r="r" b="b"/>
              <a:pathLst>
                <a:path w="2593612" h="1154501">
                  <a:moveTo>
                    <a:pt x="0" y="0"/>
                  </a:moveTo>
                  <a:lnTo>
                    <a:pt x="2593612" y="0"/>
                  </a:lnTo>
                  <a:lnTo>
                    <a:pt x="2593612" y="1154500"/>
                  </a:lnTo>
                  <a:lnTo>
                    <a:pt x="0" y="11545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3409"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 rot="-5400000">
              <a:off x="-719556" y="719556"/>
              <a:ext cx="2593612" cy="1154501"/>
            </a:xfrm>
            <a:custGeom>
              <a:avLst/>
              <a:gdLst/>
              <a:ahLst/>
              <a:cxnLst/>
              <a:rect l="l" t="t" r="r" b="b"/>
              <a:pathLst>
                <a:path w="2593612" h="1154501">
                  <a:moveTo>
                    <a:pt x="0" y="0"/>
                  </a:moveTo>
                  <a:lnTo>
                    <a:pt x="2593612" y="0"/>
                  </a:lnTo>
                  <a:lnTo>
                    <a:pt x="2593612" y="1154500"/>
                  </a:lnTo>
                  <a:lnTo>
                    <a:pt x="0" y="11545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3409"/>
              </a:stretch>
            </a:blipFill>
          </p:spPr>
        </p:sp>
      </p:grpSp>
      <p:sp>
        <p:nvSpPr>
          <p:cNvPr id="10" name="Freeform 10"/>
          <p:cNvSpPr/>
          <p:nvPr/>
        </p:nvSpPr>
        <p:spPr>
          <a:xfrm rot="2929494">
            <a:off x="16818408" y="8541614"/>
            <a:ext cx="4063365" cy="4114800"/>
          </a:xfrm>
          <a:custGeom>
            <a:avLst/>
            <a:gdLst/>
            <a:ahLst/>
            <a:cxnLst/>
            <a:rect l="l" t="t" r="r" b="b"/>
            <a:pathLst>
              <a:path w="4063365" h="4114800">
                <a:moveTo>
                  <a:pt x="0" y="0"/>
                </a:moveTo>
                <a:lnTo>
                  <a:pt x="4063365" y="0"/>
                </a:lnTo>
                <a:lnTo>
                  <a:pt x="406336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-5400000">
            <a:off x="17409707" y="9676032"/>
            <a:ext cx="1557512" cy="1064949"/>
          </a:xfrm>
          <a:custGeom>
            <a:avLst/>
            <a:gdLst/>
            <a:ahLst/>
            <a:cxnLst/>
            <a:rect l="l" t="t" r="r" b="b"/>
            <a:pathLst>
              <a:path w="1557512" h="1064949">
                <a:moveTo>
                  <a:pt x="0" y="0"/>
                </a:moveTo>
                <a:lnTo>
                  <a:pt x="1557512" y="0"/>
                </a:lnTo>
                <a:lnTo>
                  <a:pt x="1557512" y="1064948"/>
                </a:lnTo>
                <a:lnTo>
                  <a:pt x="0" y="106494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2" name="AutoShape 12"/>
          <p:cNvSpPr/>
          <p:nvPr/>
        </p:nvSpPr>
        <p:spPr>
          <a:xfrm flipV="1">
            <a:off x="8926146" y="2532155"/>
            <a:ext cx="7305344" cy="0"/>
          </a:xfrm>
          <a:prstGeom prst="line">
            <a:avLst/>
          </a:prstGeom>
          <a:ln w="19050" cap="rnd">
            <a:solidFill>
              <a:srgbClr val="D0E9F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AutoShape 13"/>
          <p:cNvSpPr/>
          <p:nvPr/>
        </p:nvSpPr>
        <p:spPr>
          <a:xfrm flipV="1">
            <a:off x="8926146" y="3413198"/>
            <a:ext cx="7305344" cy="0"/>
          </a:xfrm>
          <a:prstGeom prst="line">
            <a:avLst/>
          </a:prstGeom>
          <a:ln w="19050" cap="rnd">
            <a:solidFill>
              <a:srgbClr val="D0E9F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" name="AutoShape 14"/>
          <p:cNvSpPr/>
          <p:nvPr/>
        </p:nvSpPr>
        <p:spPr>
          <a:xfrm flipV="1">
            <a:off x="8926146" y="4336433"/>
            <a:ext cx="7305344" cy="0"/>
          </a:xfrm>
          <a:prstGeom prst="line">
            <a:avLst/>
          </a:prstGeom>
          <a:ln w="19050" cap="rnd">
            <a:solidFill>
              <a:srgbClr val="D0E9F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AutoShape 15"/>
          <p:cNvSpPr/>
          <p:nvPr/>
        </p:nvSpPr>
        <p:spPr>
          <a:xfrm flipV="1">
            <a:off x="8926146" y="5258068"/>
            <a:ext cx="7305344" cy="0"/>
          </a:xfrm>
          <a:prstGeom prst="line">
            <a:avLst/>
          </a:prstGeom>
          <a:ln w="19050" cap="rnd">
            <a:solidFill>
              <a:srgbClr val="D0E9F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6" name="AutoShape 16"/>
          <p:cNvSpPr/>
          <p:nvPr/>
        </p:nvSpPr>
        <p:spPr>
          <a:xfrm flipV="1">
            <a:off x="8926146" y="6179702"/>
            <a:ext cx="7305344" cy="0"/>
          </a:xfrm>
          <a:prstGeom prst="line">
            <a:avLst/>
          </a:prstGeom>
          <a:ln w="19050" cap="rnd">
            <a:solidFill>
              <a:srgbClr val="D0E9F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7" name="AutoShape 17"/>
          <p:cNvSpPr/>
          <p:nvPr/>
        </p:nvSpPr>
        <p:spPr>
          <a:xfrm flipV="1">
            <a:off x="8926146" y="7101337"/>
            <a:ext cx="7305344" cy="0"/>
          </a:xfrm>
          <a:prstGeom prst="line">
            <a:avLst/>
          </a:prstGeom>
          <a:ln w="19050" cap="rnd">
            <a:solidFill>
              <a:srgbClr val="D0E9F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8" name="AutoShape 18"/>
          <p:cNvSpPr/>
          <p:nvPr/>
        </p:nvSpPr>
        <p:spPr>
          <a:xfrm>
            <a:off x="8926146" y="8022971"/>
            <a:ext cx="7305344" cy="0"/>
          </a:xfrm>
          <a:prstGeom prst="line">
            <a:avLst/>
          </a:prstGeom>
          <a:ln w="19050" cap="rnd">
            <a:solidFill>
              <a:srgbClr val="D0E9F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9" name="Freeform 19"/>
          <p:cNvSpPr/>
          <p:nvPr/>
        </p:nvSpPr>
        <p:spPr>
          <a:xfrm rot="-10800000">
            <a:off x="5861524" y="9258300"/>
            <a:ext cx="1002898" cy="339223"/>
          </a:xfrm>
          <a:custGeom>
            <a:avLst/>
            <a:gdLst/>
            <a:ahLst/>
            <a:cxnLst/>
            <a:rect l="l" t="t" r="r" b="b"/>
            <a:pathLst>
              <a:path w="1002898" h="339223">
                <a:moveTo>
                  <a:pt x="0" y="0"/>
                </a:moveTo>
                <a:lnTo>
                  <a:pt x="1002899" y="0"/>
                </a:lnTo>
                <a:lnTo>
                  <a:pt x="1002899" y="339223"/>
                </a:lnTo>
                <a:lnTo>
                  <a:pt x="0" y="33922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b="-179015"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496476" y="-1200150"/>
            <a:ext cx="4656068" cy="4114800"/>
          </a:xfrm>
          <a:custGeom>
            <a:avLst/>
            <a:gdLst/>
            <a:ahLst/>
            <a:cxnLst/>
            <a:rect l="l" t="t" r="r" b="b"/>
            <a:pathLst>
              <a:path w="4656068" h="4114800">
                <a:moveTo>
                  <a:pt x="0" y="0"/>
                </a:moveTo>
                <a:lnTo>
                  <a:pt x="4656067" y="0"/>
                </a:lnTo>
                <a:lnTo>
                  <a:pt x="465606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-4003207" y="-1651210"/>
            <a:ext cx="5203119" cy="4114800"/>
          </a:xfrm>
          <a:custGeom>
            <a:avLst/>
            <a:gdLst/>
            <a:ahLst/>
            <a:cxnLst/>
            <a:rect l="l" t="t" r="r" b="b"/>
            <a:pathLst>
              <a:path w="5203119" h="4114800">
                <a:moveTo>
                  <a:pt x="0" y="0"/>
                </a:moveTo>
                <a:lnTo>
                  <a:pt x="5203119" y="0"/>
                </a:lnTo>
                <a:lnTo>
                  <a:pt x="520311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alphaModFix amt="9999"/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grpSp>
        <p:nvGrpSpPr>
          <p:cNvPr id="22" name="Group 22"/>
          <p:cNvGrpSpPr/>
          <p:nvPr/>
        </p:nvGrpSpPr>
        <p:grpSpPr>
          <a:xfrm>
            <a:off x="838200" y="-207386"/>
            <a:ext cx="5556429" cy="9148590"/>
            <a:chOff x="0" y="0"/>
            <a:chExt cx="660400" cy="108734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660400" cy="1087340"/>
            </a:xfrm>
            <a:custGeom>
              <a:avLst/>
              <a:gdLst/>
              <a:ahLst/>
              <a:cxnLst/>
              <a:rect l="l" t="t" r="r" b="b"/>
              <a:pathLst>
                <a:path w="660400" h="1087340">
                  <a:moveTo>
                    <a:pt x="220252" y="1068271"/>
                  </a:moveTo>
                  <a:cubicBezTo>
                    <a:pt x="254109" y="1079785"/>
                    <a:pt x="292600" y="1087340"/>
                    <a:pt x="330378" y="1087340"/>
                  </a:cubicBezTo>
                  <a:cubicBezTo>
                    <a:pt x="368157" y="1087340"/>
                    <a:pt x="404509" y="1080863"/>
                    <a:pt x="438009" y="1069350"/>
                  </a:cubicBezTo>
                  <a:cubicBezTo>
                    <a:pt x="438723" y="1068990"/>
                    <a:pt x="439435" y="1068990"/>
                    <a:pt x="440148" y="1068631"/>
                  </a:cubicBezTo>
                  <a:cubicBezTo>
                    <a:pt x="565955" y="1022575"/>
                    <a:pt x="658618" y="900961"/>
                    <a:pt x="660400" y="752740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752181"/>
                  </a:lnTo>
                  <a:cubicBezTo>
                    <a:pt x="1782" y="901680"/>
                    <a:pt x="93019" y="1023295"/>
                    <a:pt x="220252" y="1068271"/>
                  </a:cubicBezTo>
                  <a:close/>
                </a:path>
              </a:pathLst>
            </a:custGeom>
            <a:blipFill>
              <a:blip r:embed="rId16"/>
              <a:stretch>
                <a:fillRect l="-73332" r="-73332"/>
              </a:stretch>
            </a:blipFill>
            <a:ln w="114300" cap="sq">
              <a:solidFill>
                <a:srgbClr val="FFFFFF"/>
              </a:solidFill>
              <a:prstDash val="solid"/>
              <a:miter/>
            </a:ln>
          </p:spPr>
        </p:sp>
      </p:grpSp>
      <p:sp>
        <p:nvSpPr>
          <p:cNvPr id="24" name="TextBox 24"/>
          <p:cNvSpPr txBox="1"/>
          <p:nvPr/>
        </p:nvSpPr>
        <p:spPr>
          <a:xfrm>
            <a:off x="8096679" y="742950"/>
            <a:ext cx="5661991" cy="1101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99"/>
              </a:lnSpc>
            </a:pPr>
            <a:r>
              <a:rPr lang="en-US" sz="6499" b="1">
                <a:solidFill>
                  <a:srgbClr val="143244"/>
                </a:solidFill>
                <a:latin typeface="DM Sans Bold"/>
                <a:ea typeface="DM Sans Bold"/>
                <a:cs typeface="DM Sans Bold"/>
                <a:sym typeface="DM Sans Bold"/>
              </a:rPr>
              <a:t>Content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8926146" y="1931734"/>
            <a:ext cx="3038314" cy="493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799">
                <a:solidFill>
                  <a:srgbClr val="143244"/>
                </a:solidFill>
                <a:latin typeface="DM Sans"/>
                <a:ea typeface="DM Sans"/>
                <a:cs typeface="DM Sans"/>
                <a:sym typeface="DM Sans"/>
              </a:rPr>
              <a:t>Introduction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8926146" y="2842371"/>
            <a:ext cx="5369479" cy="493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799">
                <a:solidFill>
                  <a:srgbClr val="143244"/>
                </a:solidFill>
                <a:latin typeface="DM Sans"/>
                <a:ea typeface="DM Sans"/>
                <a:cs typeface="DM Sans"/>
                <a:sym typeface="DM Sans"/>
              </a:rPr>
              <a:t>Dataset Summary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8926146" y="3754608"/>
            <a:ext cx="5903119" cy="493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199"/>
              </a:lnSpc>
            </a:pPr>
            <a:r>
              <a:rPr lang="en-US" sz="2799">
                <a:solidFill>
                  <a:srgbClr val="143244"/>
                </a:solidFill>
                <a:latin typeface="DM Sans"/>
                <a:ea typeface="DM Sans"/>
                <a:cs typeface="DM Sans"/>
                <a:sym typeface="DM Sans"/>
              </a:rPr>
              <a:t>Feature Engineering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8926146" y="4665245"/>
            <a:ext cx="5903119" cy="493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199"/>
              </a:lnSpc>
            </a:pPr>
            <a:r>
              <a:rPr lang="en-US" sz="2799">
                <a:solidFill>
                  <a:srgbClr val="143244"/>
                </a:solidFill>
                <a:latin typeface="DM Sans"/>
                <a:ea typeface="DM Sans"/>
                <a:cs typeface="DM Sans"/>
                <a:sym typeface="DM Sans"/>
              </a:rPr>
              <a:t>Data Analysis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9681624" y="5575882"/>
            <a:ext cx="5661991" cy="506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199"/>
              </a:lnSpc>
            </a:pPr>
            <a:r>
              <a:rPr lang="en-US" sz="2799" dirty="0">
                <a:solidFill>
                  <a:srgbClr val="143244"/>
                </a:solidFill>
                <a:latin typeface="DM Sans"/>
                <a:ea typeface="DM Sans"/>
                <a:cs typeface="DM Sans"/>
                <a:sym typeface="DM Sans"/>
              </a:rPr>
              <a:t>Data Exploration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9681624" y="6486519"/>
            <a:ext cx="4832525" cy="493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199"/>
              </a:lnSpc>
            </a:pPr>
            <a:r>
              <a:rPr lang="en-US" sz="2799">
                <a:solidFill>
                  <a:srgbClr val="143244"/>
                </a:solidFill>
                <a:latin typeface="DM Sans"/>
                <a:ea typeface="DM Sans"/>
                <a:cs typeface="DM Sans"/>
                <a:sym typeface="DM Sans"/>
              </a:rPr>
              <a:t>Feature Importance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8926146" y="7397156"/>
            <a:ext cx="3038314" cy="493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199"/>
              </a:lnSpc>
            </a:pPr>
            <a:r>
              <a:rPr lang="en-US" sz="2799">
                <a:solidFill>
                  <a:srgbClr val="143244"/>
                </a:solidFill>
                <a:latin typeface="DM Sans"/>
                <a:ea typeface="DM Sans"/>
                <a:cs typeface="DM Sans"/>
                <a:sym typeface="DM Sans"/>
              </a:rPr>
              <a:t>Conclusion</a:t>
            </a:r>
          </a:p>
        </p:txBody>
      </p:sp>
      <p:sp>
        <p:nvSpPr>
          <p:cNvPr id="32" name="AutoShape 32"/>
          <p:cNvSpPr/>
          <p:nvPr/>
        </p:nvSpPr>
        <p:spPr>
          <a:xfrm flipV="1">
            <a:off x="8926146" y="8868758"/>
            <a:ext cx="7305344" cy="0"/>
          </a:xfrm>
          <a:prstGeom prst="line">
            <a:avLst/>
          </a:prstGeom>
          <a:ln w="19050" cap="rnd">
            <a:solidFill>
              <a:srgbClr val="D0E9F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3" name="AutoShape 33"/>
          <p:cNvSpPr/>
          <p:nvPr/>
        </p:nvSpPr>
        <p:spPr>
          <a:xfrm>
            <a:off x="8926146" y="9790392"/>
            <a:ext cx="7305344" cy="0"/>
          </a:xfrm>
          <a:prstGeom prst="line">
            <a:avLst/>
          </a:prstGeom>
          <a:ln w="19050" cap="rnd">
            <a:solidFill>
              <a:srgbClr val="D0E9F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4" name="TextBox 34"/>
          <p:cNvSpPr txBox="1"/>
          <p:nvPr/>
        </p:nvSpPr>
        <p:spPr>
          <a:xfrm>
            <a:off x="8926146" y="8253940"/>
            <a:ext cx="3038314" cy="493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199"/>
              </a:lnSpc>
            </a:pPr>
            <a:r>
              <a:rPr lang="en-US" sz="2799">
                <a:solidFill>
                  <a:srgbClr val="143244"/>
                </a:solidFill>
                <a:latin typeface="DM Sans"/>
                <a:ea typeface="DM Sans"/>
                <a:cs typeface="DM Sans"/>
                <a:sym typeface="DM Sans"/>
              </a:rPr>
              <a:t>Recommendation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8926146" y="9164577"/>
            <a:ext cx="3038314" cy="493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199"/>
              </a:lnSpc>
            </a:pPr>
            <a:r>
              <a:rPr lang="en-US" sz="2799">
                <a:solidFill>
                  <a:srgbClr val="143244"/>
                </a:solidFill>
                <a:latin typeface="DM Sans"/>
                <a:ea typeface="DM Sans"/>
                <a:cs typeface="DM Sans"/>
                <a:sym typeface="DM Sans"/>
              </a:rPr>
              <a:t>References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712834" y="3058151"/>
            <a:ext cx="20567035" cy="1851033"/>
          </a:xfrm>
          <a:custGeom>
            <a:avLst/>
            <a:gdLst/>
            <a:ahLst/>
            <a:cxnLst/>
            <a:rect l="l" t="t" r="r" b="b"/>
            <a:pathLst>
              <a:path w="20567035" h="1851033">
                <a:moveTo>
                  <a:pt x="0" y="0"/>
                </a:moveTo>
                <a:lnTo>
                  <a:pt x="20567035" y="0"/>
                </a:lnTo>
                <a:lnTo>
                  <a:pt x="20567035" y="1851033"/>
                </a:lnTo>
                <a:lnTo>
                  <a:pt x="0" y="18510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5400000">
            <a:off x="1868931" y="3816993"/>
            <a:ext cx="938913" cy="1452864"/>
          </a:xfrm>
          <a:custGeom>
            <a:avLst/>
            <a:gdLst/>
            <a:ahLst/>
            <a:cxnLst/>
            <a:rect l="l" t="t" r="r" b="b"/>
            <a:pathLst>
              <a:path w="938913" h="1452864">
                <a:moveTo>
                  <a:pt x="0" y="0"/>
                </a:moveTo>
                <a:lnTo>
                  <a:pt x="938913" y="0"/>
                </a:lnTo>
                <a:lnTo>
                  <a:pt x="938913" y="1452864"/>
                </a:lnTo>
                <a:lnTo>
                  <a:pt x="0" y="145286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400175" y="2667000"/>
            <a:ext cx="1876425" cy="1876425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142875" cap="sq">
              <a:solidFill>
                <a:srgbClr val="256186"/>
              </a:solidFill>
              <a:prstDash val="solid"/>
              <a:miter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45856" tIns="45856" rIns="45856" bIns="45856" rtlCol="0" anchor="ctr"/>
            <a:lstStyle/>
            <a:p>
              <a:pPr algn="ctr">
                <a:lnSpc>
                  <a:spcPts val="3000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 rot="5400000">
            <a:off x="6074024" y="4604113"/>
            <a:ext cx="938913" cy="1452864"/>
          </a:xfrm>
          <a:custGeom>
            <a:avLst/>
            <a:gdLst/>
            <a:ahLst/>
            <a:cxnLst/>
            <a:rect l="l" t="t" r="r" b="b"/>
            <a:pathLst>
              <a:path w="938913" h="1452864">
                <a:moveTo>
                  <a:pt x="0" y="0"/>
                </a:moveTo>
                <a:lnTo>
                  <a:pt x="938914" y="0"/>
                </a:lnTo>
                <a:lnTo>
                  <a:pt x="938914" y="1452864"/>
                </a:lnTo>
                <a:lnTo>
                  <a:pt x="0" y="145286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5605268" y="3454120"/>
            <a:ext cx="1876425" cy="1876425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142875" cap="sq">
              <a:solidFill>
                <a:srgbClr val="639CB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45856" tIns="45856" rIns="45856" bIns="45856" rtlCol="0" anchor="ctr"/>
            <a:lstStyle/>
            <a:p>
              <a:pPr algn="ctr">
                <a:lnSpc>
                  <a:spcPts val="3000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 rot="5400000">
            <a:off x="10279118" y="3816993"/>
            <a:ext cx="938913" cy="1452864"/>
          </a:xfrm>
          <a:custGeom>
            <a:avLst/>
            <a:gdLst/>
            <a:ahLst/>
            <a:cxnLst/>
            <a:rect l="l" t="t" r="r" b="b"/>
            <a:pathLst>
              <a:path w="938913" h="1452864">
                <a:moveTo>
                  <a:pt x="0" y="0"/>
                </a:moveTo>
                <a:lnTo>
                  <a:pt x="938913" y="0"/>
                </a:lnTo>
                <a:lnTo>
                  <a:pt x="938913" y="1452864"/>
                </a:lnTo>
                <a:lnTo>
                  <a:pt x="0" y="145286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12" name="Group 12"/>
          <p:cNvGrpSpPr/>
          <p:nvPr/>
        </p:nvGrpSpPr>
        <p:grpSpPr>
          <a:xfrm>
            <a:off x="9810362" y="2667000"/>
            <a:ext cx="1876425" cy="1876425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142875" cap="sq">
              <a:solidFill>
                <a:srgbClr val="256186"/>
              </a:solidFill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45856" tIns="45856" rIns="45856" bIns="45856" rtlCol="0" anchor="ctr"/>
            <a:lstStyle/>
            <a:p>
              <a:pPr algn="ctr">
                <a:lnSpc>
                  <a:spcPts val="3000"/>
                </a:lnSpc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 rot="5400000">
            <a:off x="14484211" y="4604113"/>
            <a:ext cx="938913" cy="1452864"/>
          </a:xfrm>
          <a:custGeom>
            <a:avLst/>
            <a:gdLst/>
            <a:ahLst/>
            <a:cxnLst/>
            <a:rect l="l" t="t" r="r" b="b"/>
            <a:pathLst>
              <a:path w="938913" h="1452864">
                <a:moveTo>
                  <a:pt x="0" y="0"/>
                </a:moveTo>
                <a:lnTo>
                  <a:pt x="938913" y="0"/>
                </a:lnTo>
                <a:lnTo>
                  <a:pt x="938913" y="1452864"/>
                </a:lnTo>
                <a:lnTo>
                  <a:pt x="0" y="145286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16" name="Group 16"/>
          <p:cNvGrpSpPr/>
          <p:nvPr/>
        </p:nvGrpSpPr>
        <p:grpSpPr>
          <a:xfrm>
            <a:off x="14015455" y="3454120"/>
            <a:ext cx="1876425" cy="1876425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142875" cap="sq">
              <a:solidFill>
                <a:srgbClr val="639CBF"/>
              </a:solidFill>
              <a:prstDash val="solid"/>
              <a:miter/>
            </a:ln>
          </p:spPr>
        </p:sp>
        <p:sp>
          <p:nvSpPr>
            <p:cNvPr id="18" name="TextBox 18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45856" tIns="45856" rIns="45856" bIns="45856" rtlCol="0" anchor="ctr"/>
            <a:lstStyle/>
            <a:p>
              <a:pPr algn="ctr">
                <a:lnSpc>
                  <a:spcPts val="3000"/>
                </a:lnSpc>
              </a:pPr>
              <a:endParaRPr/>
            </a:p>
          </p:txBody>
        </p:sp>
      </p:grpSp>
      <p:sp>
        <p:nvSpPr>
          <p:cNvPr id="19" name="Freeform 19"/>
          <p:cNvSpPr/>
          <p:nvPr/>
        </p:nvSpPr>
        <p:spPr>
          <a:xfrm>
            <a:off x="8991600" y="9982200"/>
            <a:ext cx="9870573" cy="1390853"/>
          </a:xfrm>
          <a:custGeom>
            <a:avLst/>
            <a:gdLst/>
            <a:ahLst/>
            <a:cxnLst/>
            <a:rect l="l" t="t" r="r" b="b"/>
            <a:pathLst>
              <a:path w="9870573" h="1390853">
                <a:moveTo>
                  <a:pt x="0" y="0"/>
                </a:moveTo>
                <a:lnTo>
                  <a:pt x="9870573" y="0"/>
                </a:lnTo>
                <a:lnTo>
                  <a:pt x="9870573" y="1390853"/>
                </a:lnTo>
                <a:lnTo>
                  <a:pt x="0" y="139085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1877" t="-83749" r="-1877" b="-9537"/>
            </a:stretch>
          </a:blipFill>
        </p:spPr>
      </p:sp>
      <p:sp>
        <p:nvSpPr>
          <p:cNvPr id="20" name="Freeform 20"/>
          <p:cNvSpPr/>
          <p:nvPr/>
        </p:nvSpPr>
        <p:spPr>
          <a:xfrm rot="5400000">
            <a:off x="-2721434" y="8740429"/>
            <a:ext cx="3896683" cy="3946009"/>
          </a:xfrm>
          <a:custGeom>
            <a:avLst/>
            <a:gdLst/>
            <a:ahLst/>
            <a:cxnLst/>
            <a:rect l="l" t="t" r="r" b="b"/>
            <a:pathLst>
              <a:path w="3896683" h="3946009">
                <a:moveTo>
                  <a:pt x="0" y="0"/>
                </a:moveTo>
                <a:lnTo>
                  <a:pt x="3896683" y="0"/>
                </a:lnTo>
                <a:lnTo>
                  <a:pt x="3896683" y="3946009"/>
                </a:lnTo>
                <a:lnTo>
                  <a:pt x="0" y="394600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 rot="-5400000">
            <a:off x="-778234" y="9771627"/>
            <a:ext cx="1413990" cy="966815"/>
          </a:xfrm>
          <a:custGeom>
            <a:avLst/>
            <a:gdLst/>
            <a:ahLst/>
            <a:cxnLst/>
            <a:rect l="l" t="t" r="r" b="b"/>
            <a:pathLst>
              <a:path w="1413990" h="966815">
                <a:moveTo>
                  <a:pt x="0" y="0"/>
                </a:moveTo>
                <a:lnTo>
                  <a:pt x="1413990" y="0"/>
                </a:lnTo>
                <a:lnTo>
                  <a:pt x="1413990" y="966815"/>
                </a:lnTo>
                <a:lnTo>
                  <a:pt x="0" y="96681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 rot="-5400000">
            <a:off x="17082857" y="-1775034"/>
            <a:ext cx="2966307" cy="3003855"/>
          </a:xfrm>
          <a:custGeom>
            <a:avLst/>
            <a:gdLst/>
            <a:ahLst/>
            <a:cxnLst/>
            <a:rect l="l" t="t" r="r" b="b"/>
            <a:pathLst>
              <a:path w="2966307" h="3003855">
                <a:moveTo>
                  <a:pt x="0" y="0"/>
                </a:moveTo>
                <a:lnTo>
                  <a:pt x="2966306" y="0"/>
                </a:lnTo>
                <a:lnTo>
                  <a:pt x="2966306" y="3003855"/>
                </a:lnTo>
                <a:lnTo>
                  <a:pt x="0" y="3003855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 rot="-5400000">
            <a:off x="17509244" y="-661394"/>
            <a:ext cx="1557512" cy="1064949"/>
          </a:xfrm>
          <a:custGeom>
            <a:avLst/>
            <a:gdLst/>
            <a:ahLst/>
            <a:cxnLst/>
            <a:rect l="l" t="t" r="r" b="b"/>
            <a:pathLst>
              <a:path w="1557512" h="1064949">
                <a:moveTo>
                  <a:pt x="0" y="0"/>
                </a:moveTo>
                <a:lnTo>
                  <a:pt x="1557512" y="0"/>
                </a:lnTo>
                <a:lnTo>
                  <a:pt x="1557512" y="1064948"/>
                </a:lnTo>
                <a:lnTo>
                  <a:pt x="0" y="106494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-4003207" y="-1651210"/>
            <a:ext cx="5203119" cy="4114800"/>
          </a:xfrm>
          <a:custGeom>
            <a:avLst/>
            <a:gdLst/>
            <a:ahLst/>
            <a:cxnLst/>
            <a:rect l="l" t="t" r="r" b="b"/>
            <a:pathLst>
              <a:path w="5203119" h="4114800">
                <a:moveTo>
                  <a:pt x="0" y="0"/>
                </a:moveTo>
                <a:lnTo>
                  <a:pt x="5203119" y="0"/>
                </a:lnTo>
                <a:lnTo>
                  <a:pt x="520311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alphaModFix amt="9999"/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grpSp>
        <p:nvGrpSpPr>
          <p:cNvPr id="25" name="Group 25"/>
          <p:cNvGrpSpPr/>
          <p:nvPr/>
        </p:nvGrpSpPr>
        <p:grpSpPr>
          <a:xfrm rot="5400000">
            <a:off x="1443487" y="-3196058"/>
            <a:ext cx="865876" cy="6338622"/>
            <a:chOff x="0" y="0"/>
            <a:chExt cx="1154501" cy="8451496"/>
          </a:xfrm>
        </p:grpSpPr>
        <p:sp>
          <p:nvSpPr>
            <p:cNvPr id="26" name="Freeform 26"/>
            <p:cNvSpPr/>
            <p:nvPr/>
          </p:nvSpPr>
          <p:spPr>
            <a:xfrm rot="-5400000">
              <a:off x="-893451" y="3660623"/>
              <a:ext cx="2941403" cy="1154501"/>
            </a:xfrm>
            <a:custGeom>
              <a:avLst/>
              <a:gdLst/>
              <a:ahLst/>
              <a:cxnLst/>
              <a:rect l="l" t="t" r="r" b="b"/>
              <a:pathLst>
                <a:path w="2941403" h="1154501">
                  <a:moveTo>
                    <a:pt x="0" y="0"/>
                  </a:moveTo>
                  <a:lnTo>
                    <a:pt x="2941403" y="0"/>
                  </a:lnTo>
                  <a:lnTo>
                    <a:pt x="2941403" y="1154500"/>
                  </a:lnTo>
                  <a:lnTo>
                    <a:pt x="0" y="11545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7" name="Freeform 27"/>
            <p:cNvSpPr/>
            <p:nvPr/>
          </p:nvSpPr>
          <p:spPr>
            <a:xfrm rot="-5400000">
              <a:off x="-719556" y="6577440"/>
              <a:ext cx="2593612" cy="1154501"/>
            </a:xfrm>
            <a:custGeom>
              <a:avLst/>
              <a:gdLst/>
              <a:ahLst/>
              <a:cxnLst/>
              <a:rect l="l" t="t" r="r" b="b"/>
              <a:pathLst>
                <a:path w="2593612" h="1154501">
                  <a:moveTo>
                    <a:pt x="0" y="0"/>
                  </a:moveTo>
                  <a:lnTo>
                    <a:pt x="2593612" y="0"/>
                  </a:lnTo>
                  <a:lnTo>
                    <a:pt x="2593612" y="1154500"/>
                  </a:lnTo>
                  <a:lnTo>
                    <a:pt x="0" y="11545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 r="-13409"/>
              </a:stretch>
            </a:blipFill>
          </p:spPr>
        </p:sp>
        <p:sp>
          <p:nvSpPr>
            <p:cNvPr id="28" name="Freeform 28"/>
            <p:cNvSpPr/>
            <p:nvPr/>
          </p:nvSpPr>
          <p:spPr>
            <a:xfrm rot="-5400000">
              <a:off x="-719556" y="719556"/>
              <a:ext cx="2593612" cy="1154501"/>
            </a:xfrm>
            <a:custGeom>
              <a:avLst/>
              <a:gdLst/>
              <a:ahLst/>
              <a:cxnLst/>
              <a:rect l="l" t="t" r="r" b="b"/>
              <a:pathLst>
                <a:path w="2593612" h="1154501">
                  <a:moveTo>
                    <a:pt x="0" y="0"/>
                  </a:moveTo>
                  <a:lnTo>
                    <a:pt x="2593612" y="0"/>
                  </a:lnTo>
                  <a:lnTo>
                    <a:pt x="2593612" y="1154500"/>
                  </a:lnTo>
                  <a:lnTo>
                    <a:pt x="0" y="11545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 r="-13409"/>
              </a:stretch>
            </a:blipFill>
          </p:spPr>
        </p:sp>
      </p:grpSp>
      <p:sp>
        <p:nvSpPr>
          <p:cNvPr id="29" name="Freeform 29"/>
          <p:cNvSpPr/>
          <p:nvPr/>
        </p:nvSpPr>
        <p:spPr>
          <a:xfrm>
            <a:off x="1682154" y="3112382"/>
            <a:ext cx="1312466" cy="756309"/>
          </a:xfrm>
          <a:custGeom>
            <a:avLst/>
            <a:gdLst/>
            <a:ahLst/>
            <a:cxnLst/>
            <a:rect l="l" t="t" r="r" b="b"/>
            <a:pathLst>
              <a:path w="1312466" h="756309">
                <a:moveTo>
                  <a:pt x="0" y="0"/>
                </a:moveTo>
                <a:lnTo>
                  <a:pt x="1312467" y="0"/>
                </a:lnTo>
                <a:lnTo>
                  <a:pt x="1312467" y="756308"/>
                </a:lnTo>
                <a:lnTo>
                  <a:pt x="0" y="756308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</p:sp>
      <p:sp>
        <p:nvSpPr>
          <p:cNvPr id="30" name="Freeform 30"/>
          <p:cNvSpPr/>
          <p:nvPr/>
        </p:nvSpPr>
        <p:spPr>
          <a:xfrm>
            <a:off x="5860774" y="3700101"/>
            <a:ext cx="1384463" cy="1384463"/>
          </a:xfrm>
          <a:custGeom>
            <a:avLst/>
            <a:gdLst/>
            <a:ahLst/>
            <a:cxnLst/>
            <a:rect l="l" t="t" r="r" b="b"/>
            <a:pathLst>
              <a:path w="1384463" h="1384463">
                <a:moveTo>
                  <a:pt x="0" y="0"/>
                </a:moveTo>
                <a:lnTo>
                  <a:pt x="1384464" y="0"/>
                </a:lnTo>
                <a:lnTo>
                  <a:pt x="1384464" y="1384463"/>
                </a:lnTo>
                <a:lnTo>
                  <a:pt x="0" y="1384463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</p:sp>
      <p:sp>
        <p:nvSpPr>
          <p:cNvPr id="31" name="Freeform 31"/>
          <p:cNvSpPr/>
          <p:nvPr/>
        </p:nvSpPr>
        <p:spPr>
          <a:xfrm>
            <a:off x="9974669" y="2888096"/>
            <a:ext cx="1509862" cy="1509862"/>
          </a:xfrm>
          <a:custGeom>
            <a:avLst/>
            <a:gdLst/>
            <a:ahLst/>
            <a:cxnLst/>
            <a:rect l="l" t="t" r="r" b="b"/>
            <a:pathLst>
              <a:path w="1509862" h="1509862">
                <a:moveTo>
                  <a:pt x="0" y="0"/>
                </a:moveTo>
                <a:lnTo>
                  <a:pt x="1509862" y="0"/>
                </a:lnTo>
                <a:lnTo>
                  <a:pt x="1509862" y="1509862"/>
                </a:lnTo>
                <a:lnTo>
                  <a:pt x="0" y="1509862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</p:spPr>
      </p:sp>
      <p:sp>
        <p:nvSpPr>
          <p:cNvPr id="32" name="Freeform 32"/>
          <p:cNvSpPr/>
          <p:nvPr/>
        </p:nvSpPr>
        <p:spPr>
          <a:xfrm>
            <a:off x="14420462" y="3700101"/>
            <a:ext cx="1227266" cy="1218061"/>
          </a:xfrm>
          <a:custGeom>
            <a:avLst/>
            <a:gdLst/>
            <a:ahLst/>
            <a:cxnLst/>
            <a:rect l="l" t="t" r="r" b="b"/>
            <a:pathLst>
              <a:path w="1227266" h="1218061">
                <a:moveTo>
                  <a:pt x="0" y="0"/>
                </a:moveTo>
                <a:lnTo>
                  <a:pt x="1227266" y="0"/>
                </a:lnTo>
                <a:lnTo>
                  <a:pt x="1227266" y="1218061"/>
                </a:lnTo>
                <a:lnTo>
                  <a:pt x="0" y="1218061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a:blipFill>
        </p:spPr>
      </p:sp>
      <p:sp>
        <p:nvSpPr>
          <p:cNvPr id="33" name="TextBox 33"/>
          <p:cNvSpPr txBox="1"/>
          <p:nvPr/>
        </p:nvSpPr>
        <p:spPr>
          <a:xfrm>
            <a:off x="4708144" y="955675"/>
            <a:ext cx="8871712" cy="1101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99"/>
              </a:lnSpc>
            </a:pPr>
            <a:r>
              <a:rPr lang="en-US" sz="6499" b="1">
                <a:solidFill>
                  <a:srgbClr val="143244"/>
                </a:solidFill>
                <a:latin typeface="DM Sans Bold"/>
                <a:ea typeface="DM Sans Bold"/>
                <a:cs typeface="DM Sans Bold"/>
                <a:sym typeface="DM Sans Bold"/>
              </a:rPr>
              <a:t>Conclusion</a:t>
            </a:r>
          </a:p>
        </p:txBody>
      </p:sp>
      <p:grpSp>
        <p:nvGrpSpPr>
          <p:cNvPr id="34" name="Group 34"/>
          <p:cNvGrpSpPr/>
          <p:nvPr/>
        </p:nvGrpSpPr>
        <p:grpSpPr>
          <a:xfrm>
            <a:off x="759372" y="5619750"/>
            <a:ext cx="3274272" cy="3226825"/>
            <a:chOff x="0" y="0"/>
            <a:chExt cx="4365696" cy="4302434"/>
          </a:xfrm>
        </p:grpSpPr>
        <p:sp>
          <p:nvSpPr>
            <p:cNvPr id="35" name="TextBox 35"/>
            <p:cNvSpPr txBox="1"/>
            <p:nvPr/>
          </p:nvSpPr>
          <p:spPr>
            <a:xfrm>
              <a:off x="0" y="-47625"/>
              <a:ext cx="4365696" cy="11313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99"/>
                </a:lnSpc>
              </a:pPr>
              <a:r>
                <a:rPr lang="en-US" sz="2499" b="1">
                  <a:solidFill>
                    <a:srgbClr val="143244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Passengers are more dissatisfied at 56.7% </a:t>
              </a:r>
            </a:p>
          </p:txBody>
        </p:sp>
        <p:sp>
          <p:nvSpPr>
            <p:cNvPr id="36" name="TextBox 36"/>
            <p:cNvSpPr txBox="1"/>
            <p:nvPr/>
          </p:nvSpPr>
          <p:spPr>
            <a:xfrm>
              <a:off x="0" y="1407469"/>
              <a:ext cx="3666586" cy="28949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67029" lvl="1" indent="-183514" algn="l">
                <a:lnSpc>
                  <a:spcPts val="2549"/>
                </a:lnSpc>
                <a:buFont typeface="Arial"/>
                <a:buChar char="•"/>
              </a:pPr>
              <a:r>
                <a:rPr lang="en-US" sz="1699">
                  <a:solidFill>
                    <a:srgbClr val="143244"/>
                  </a:solidFill>
                  <a:latin typeface="DM Sans"/>
                  <a:ea typeface="DM Sans"/>
                  <a:cs typeface="DM Sans"/>
                  <a:sym typeface="DM Sans"/>
                </a:rPr>
                <a:t>Overall Service Area performance averages at 3.24 which is fairly acceptable but not high enough to impress passengers resulting to higher dissatisfaction</a:t>
              </a:r>
            </a:p>
          </p:txBody>
        </p:sp>
      </p:grpSp>
      <p:grpSp>
        <p:nvGrpSpPr>
          <p:cNvPr id="37" name="Group 37"/>
          <p:cNvGrpSpPr/>
          <p:nvPr/>
        </p:nvGrpSpPr>
        <p:grpSpPr>
          <a:xfrm>
            <a:off x="5141992" y="6191250"/>
            <a:ext cx="3140305" cy="2461016"/>
            <a:chOff x="0" y="0"/>
            <a:chExt cx="4187073" cy="3281354"/>
          </a:xfrm>
        </p:grpSpPr>
        <p:sp>
          <p:nvSpPr>
            <p:cNvPr id="38" name="TextBox 38"/>
            <p:cNvSpPr txBox="1"/>
            <p:nvPr/>
          </p:nvSpPr>
          <p:spPr>
            <a:xfrm>
              <a:off x="0" y="-47625"/>
              <a:ext cx="4187073" cy="17155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99"/>
                </a:lnSpc>
              </a:pPr>
              <a:r>
                <a:rPr lang="en-US" sz="2499" b="1">
                  <a:solidFill>
                    <a:srgbClr val="143244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Cabin Class has the highest driver of Satisfaction</a:t>
              </a:r>
            </a:p>
          </p:txBody>
        </p:sp>
        <p:sp>
          <p:nvSpPr>
            <p:cNvPr id="39" name="TextBox 39"/>
            <p:cNvSpPr txBox="1"/>
            <p:nvPr/>
          </p:nvSpPr>
          <p:spPr>
            <a:xfrm>
              <a:off x="0" y="1991669"/>
              <a:ext cx="4187073" cy="12896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88618" lvl="1" indent="-194309" algn="l">
                <a:lnSpc>
                  <a:spcPts val="2699"/>
                </a:lnSpc>
                <a:buFont typeface="Arial"/>
                <a:buChar char="•"/>
              </a:pPr>
              <a:r>
                <a:rPr lang="en-US" sz="1799">
                  <a:solidFill>
                    <a:srgbClr val="143244"/>
                  </a:solidFill>
                  <a:latin typeface="DM Sans"/>
                  <a:ea typeface="DM Sans"/>
                  <a:cs typeface="DM Sans"/>
                  <a:sym typeface="DM Sans"/>
                </a:rPr>
                <a:t>Business Class passengers are the most satisfied</a:t>
              </a:r>
            </a:p>
          </p:txBody>
        </p:sp>
      </p:grpSp>
      <p:grpSp>
        <p:nvGrpSpPr>
          <p:cNvPr id="40" name="Group 40"/>
          <p:cNvGrpSpPr/>
          <p:nvPr/>
        </p:nvGrpSpPr>
        <p:grpSpPr>
          <a:xfrm>
            <a:off x="9301471" y="5368534"/>
            <a:ext cx="3140305" cy="3794516"/>
            <a:chOff x="0" y="0"/>
            <a:chExt cx="4187073" cy="5059354"/>
          </a:xfrm>
        </p:grpSpPr>
        <p:sp>
          <p:nvSpPr>
            <p:cNvPr id="41" name="TextBox 41"/>
            <p:cNvSpPr txBox="1"/>
            <p:nvPr/>
          </p:nvSpPr>
          <p:spPr>
            <a:xfrm>
              <a:off x="0" y="-47625"/>
              <a:ext cx="4187073" cy="17155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99"/>
                </a:lnSpc>
              </a:pPr>
              <a:r>
                <a:rPr lang="en-US" sz="2499" b="1">
                  <a:solidFill>
                    <a:srgbClr val="143244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Online Boarding is the most important service feature</a:t>
              </a:r>
            </a:p>
          </p:txBody>
        </p:sp>
        <p:sp>
          <p:nvSpPr>
            <p:cNvPr id="42" name="TextBox 42"/>
            <p:cNvSpPr txBox="1"/>
            <p:nvPr/>
          </p:nvSpPr>
          <p:spPr>
            <a:xfrm>
              <a:off x="0" y="1991669"/>
              <a:ext cx="4187073" cy="30676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88618" lvl="1" indent="-194309" algn="l">
                <a:lnSpc>
                  <a:spcPts val="2699"/>
                </a:lnSpc>
                <a:buFont typeface="Arial"/>
                <a:buChar char="•"/>
              </a:pPr>
              <a:r>
                <a:rPr lang="en-US" sz="1799" dirty="0">
                  <a:solidFill>
                    <a:srgbClr val="143244"/>
                  </a:solidFill>
                  <a:latin typeface="DM Sans"/>
                  <a:ea typeface="DM Sans"/>
                  <a:cs typeface="DM Sans"/>
                  <a:sym typeface="DM Sans"/>
                </a:rPr>
                <a:t>Business Class has high reaction to Online Boarding translating to satisfaction</a:t>
              </a:r>
            </a:p>
            <a:p>
              <a:pPr marL="388618" lvl="1" indent="-194309" algn="l">
                <a:lnSpc>
                  <a:spcPts val="2699"/>
                </a:lnSpc>
                <a:buFont typeface="Arial"/>
                <a:buChar char="•"/>
              </a:pPr>
              <a:r>
                <a:rPr lang="en-US" sz="1799" dirty="0">
                  <a:solidFill>
                    <a:srgbClr val="143244"/>
                  </a:solidFill>
                  <a:latin typeface="DM Sans"/>
                  <a:ea typeface="DM Sans"/>
                  <a:cs typeface="DM Sans"/>
                  <a:sym typeface="DM Sans"/>
                </a:rPr>
                <a:t>Economy (Eco and Eco Plus) values Inflight </a:t>
              </a:r>
              <a:r>
                <a:rPr lang="en-US" sz="1799" dirty="0" err="1">
                  <a:solidFill>
                    <a:srgbClr val="143244"/>
                  </a:solidFill>
                  <a:latin typeface="DM Sans"/>
                  <a:ea typeface="DM Sans"/>
                  <a:cs typeface="DM Sans"/>
                  <a:sym typeface="DM Sans"/>
                </a:rPr>
                <a:t>Wifi</a:t>
              </a:r>
              <a:r>
                <a:rPr lang="en-US" sz="1799" dirty="0">
                  <a:solidFill>
                    <a:srgbClr val="143244"/>
                  </a:solidFill>
                  <a:latin typeface="DM Sans"/>
                  <a:ea typeface="DM Sans"/>
                  <a:cs typeface="DM Sans"/>
                  <a:sym typeface="DM Sans"/>
                </a:rPr>
                <a:t> Service the most</a:t>
              </a:r>
            </a:p>
          </p:txBody>
        </p:sp>
      </p:grpSp>
      <p:grpSp>
        <p:nvGrpSpPr>
          <p:cNvPr id="43" name="Group 43"/>
          <p:cNvGrpSpPr/>
          <p:nvPr/>
        </p:nvGrpSpPr>
        <p:grpSpPr>
          <a:xfrm>
            <a:off x="13747520" y="6191250"/>
            <a:ext cx="3140305" cy="2899166"/>
            <a:chOff x="0" y="0"/>
            <a:chExt cx="4187073" cy="3865554"/>
          </a:xfrm>
        </p:grpSpPr>
        <p:sp>
          <p:nvSpPr>
            <p:cNvPr id="44" name="TextBox 44"/>
            <p:cNvSpPr txBox="1"/>
            <p:nvPr/>
          </p:nvSpPr>
          <p:spPr>
            <a:xfrm>
              <a:off x="0" y="-47625"/>
              <a:ext cx="4187073" cy="22997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99"/>
                </a:lnSpc>
              </a:pPr>
              <a:r>
                <a:rPr lang="en-US" sz="2499" b="1">
                  <a:solidFill>
                    <a:srgbClr val="143244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Delays in flights reduce overall satisfaction among passengers</a:t>
              </a:r>
            </a:p>
          </p:txBody>
        </p:sp>
        <p:sp>
          <p:nvSpPr>
            <p:cNvPr id="45" name="TextBox 45"/>
            <p:cNvSpPr txBox="1"/>
            <p:nvPr/>
          </p:nvSpPr>
          <p:spPr>
            <a:xfrm>
              <a:off x="0" y="2575869"/>
              <a:ext cx="4187073" cy="12896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88618" lvl="1" indent="-194309" algn="l">
                <a:lnSpc>
                  <a:spcPts val="2699"/>
                </a:lnSpc>
                <a:buFont typeface="Arial"/>
                <a:buChar char="•"/>
              </a:pPr>
              <a:r>
                <a:rPr lang="en-US" sz="1799">
                  <a:solidFill>
                    <a:srgbClr val="143244"/>
                  </a:solidFill>
                  <a:latin typeface="DM Sans"/>
                  <a:ea typeface="DM Sans"/>
                  <a:cs typeface="DM Sans"/>
                  <a:sym typeface="DM Sans"/>
                </a:rPr>
                <a:t>Above 30 minutes delay increases dissatisfaction rate</a:t>
              </a:r>
            </a:p>
          </p:txBody>
        </p: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712834" y="3058151"/>
            <a:ext cx="20567035" cy="1851033"/>
          </a:xfrm>
          <a:custGeom>
            <a:avLst/>
            <a:gdLst/>
            <a:ahLst/>
            <a:cxnLst/>
            <a:rect l="l" t="t" r="r" b="b"/>
            <a:pathLst>
              <a:path w="20567035" h="1851033">
                <a:moveTo>
                  <a:pt x="0" y="0"/>
                </a:moveTo>
                <a:lnTo>
                  <a:pt x="20567035" y="0"/>
                </a:lnTo>
                <a:lnTo>
                  <a:pt x="20567035" y="1851033"/>
                </a:lnTo>
                <a:lnTo>
                  <a:pt x="0" y="185103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5400000">
            <a:off x="1868931" y="3816993"/>
            <a:ext cx="938913" cy="1452864"/>
          </a:xfrm>
          <a:custGeom>
            <a:avLst/>
            <a:gdLst/>
            <a:ahLst/>
            <a:cxnLst/>
            <a:rect l="l" t="t" r="r" b="b"/>
            <a:pathLst>
              <a:path w="938913" h="1452864">
                <a:moveTo>
                  <a:pt x="0" y="0"/>
                </a:moveTo>
                <a:lnTo>
                  <a:pt x="938913" y="0"/>
                </a:lnTo>
                <a:lnTo>
                  <a:pt x="938913" y="1452864"/>
                </a:lnTo>
                <a:lnTo>
                  <a:pt x="0" y="145286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400175" y="2667000"/>
            <a:ext cx="1876425" cy="1876425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142875" cap="sq">
              <a:solidFill>
                <a:srgbClr val="256186"/>
              </a:solidFill>
              <a:prstDash val="solid"/>
              <a:miter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45856" tIns="45856" rIns="45856" bIns="45856" rtlCol="0" anchor="ctr"/>
            <a:lstStyle/>
            <a:p>
              <a:pPr algn="ctr">
                <a:lnSpc>
                  <a:spcPts val="3000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 rot="5400000">
            <a:off x="6074024" y="4604113"/>
            <a:ext cx="938913" cy="1452864"/>
          </a:xfrm>
          <a:custGeom>
            <a:avLst/>
            <a:gdLst/>
            <a:ahLst/>
            <a:cxnLst/>
            <a:rect l="l" t="t" r="r" b="b"/>
            <a:pathLst>
              <a:path w="938913" h="1452864">
                <a:moveTo>
                  <a:pt x="0" y="0"/>
                </a:moveTo>
                <a:lnTo>
                  <a:pt x="938914" y="0"/>
                </a:lnTo>
                <a:lnTo>
                  <a:pt x="938914" y="1452864"/>
                </a:lnTo>
                <a:lnTo>
                  <a:pt x="0" y="145286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5605268" y="3454120"/>
            <a:ext cx="1876425" cy="1876425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142875" cap="sq">
              <a:solidFill>
                <a:srgbClr val="639CB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45856" tIns="45856" rIns="45856" bIns="45856" rtlCol="0" anchor="ctr"/>
            <a:lstStyle/>
            <a:p>
              <a:pPr algn="ctr">
                <a:lnSpc>
                  <a:spcPts val="3000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 rot="5400000">
            <a:off x="10279118" y="3816993"/>
            <a:ext cx="938913" cy="1452864"/>
          </a:xfrm>
          <a:custGeom>
            <a:avLst/>
            <a:gdLst/>
            <a:ahLst/>
            <a:cxnLst/>
            <a:rect l="l" t="t" r="r" b="b"/>
            <a:pathLst>
              <a:path w="938913" h="1452864">
                <a:moveTo>
                  <a:pt x="0" y="0"/>
                </a:moveTo>
                <a:lnTo>
                  <a:pt x="938913" y="0"/>
                </a:lnTo>
                <a:lnTo>
                  <a:pt x="938913" y="1452864"/>
                </a:lnTo>
                <a:lnTo>
                  <a:pt x="0" y="145286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12" name="Group 12"/>
          <p:cNvGrpSpPr/>
          <p:nvPr/>
        </p:nvGrpSpPr>
        <p:grpSpPr>
          <a:xfrm>
            <a:off x="9810362" y="2667000"/>
            <a:ext cx="1876425" cy="1876425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142875" cap="sq">
              <a:solidFill>
                <a:srgbClr val="256186"/>
              </a:solidFill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45856" tIns="45856" rIns="45856" bIns="45856" rtlCol="0" anchor="ctr"/>
            <a:lstStyle/>
            <a:p>
              <a:pPr algn="ctr">
                <a:lnSpc>
                  <a:spcPts val="3000"/>
                </a:lnSpc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 rot="5400000">
            <a:off x="14484211" y="4604113"/>
            <a:ext cx="938913" cy="1452864"/>
          </a:xfrm>
          <a:custGeom>
            <a:avLst/>
            <a:gdLst/>
            <a:ahLst/>
            <a:cxnLst/>
            <a:rect l="l" t="t" r="r" b="b"/>
            <a:pathLst>
              <a:path w="938913" h="1452864">
                <a:moveTo>
                  <a:pt x="0" y="0"/>
                </a:moveTo>
                <a:lnTo>
                  <a:pt x="938913" y="0"/>
                </a:lnTo>
                <a:lnTo>
                  <a:pt x="938913" y="1452864"/>
                </a:lnTo>
                <a:lnTo>
                  <a:pt x="0" y="145286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grpSp>
        <p:nvGrpSpPr>
          <p:cNvPr id="16" name="Group 16"/>
          <p:cNvGrpSpPr/>
          <p:nvPr/>
        </p:nvGrpSpPr>
        <p:grpSpPr>
          <a:xfrm>
            <a:off x="14015455" y="3454120"/>
            <a:ext cx="1876425" cy="1876425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142875" cap="sq">
              <a:solidFill>
                <a:srgbClr val="639CBF"/>
              </a:solidFill>
              <a:prstDash val="solid"/>
              <a:miter/>
            </a:ln>
          </p:spPr>
        </p:sp>
        <p:sp>
          <p:nvSpPr>
            <p:cNvPr id="18" name="TextBox 18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45856" tIns="45856" rIns="45856" bIns="45856" rtlCol="0" anchor="ctr"/>
            <a:lstStyle/>
            <a:p>
              <a:pPr algn="ctr">
                <a:lnSpc>
                  <a:spcPts val="3000"/>
                </a:lnSpc>
              </a:pPr>
              <a:endParaRPr/>
            </a:p>
          </p:txBody>
        </p:sp>
      </p:grpSp>
      <p:sp>
        <p:nvSpPr>
          <p:cNvPr id="19" name="Freeform 19"/>
          <p:cNvSpPr/>
          <p:nvPr/>
        </p:nvSpPr>
        <p:spPr>
          <a:xfrm>
            <a:off x="8991600" y="9982200"/>
            <a:ext cx="9870573" cy="1390853"/>
          </a:xfrm>
          <a:custGeom>
            <a:avLst/>
            <a:gdLst/>
            <a:ahLst/>
            <a:cxnLst/>
            <a:rect l="l" t="t" r="r" b="b"/>
            <a:pathLst>
              <a:path w="9870573" h="1390853">
                <a:moveTo>
                  <a:pt x="0" y="0"/>
                </a:moveTo>
                <a:lnTo>
                  <a:pt x="9870573" y="0"/>
                </a:lnTo>
                <a:lnTo>
                  <a:pt x="9870573" y="1390853"/>
                </a:lnTo>
                <a:lnTo>
                  <a:pt x="0" y="139085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-1877" t="-83749" r="-1877" b="-9537"/>
            </a:stretch>
          </a:blipFill>
        </p:spPr>
      </p:sp>
      <p:sp>
        <p:nvSpPr>
          <p:cNvPr id="20" name="Freeform 20"/>
          <p:cNvSpPr/>
          <p:nvPr/>
        </p:nvSpPr>
        <p:spPr>
          <a:xfrm rot="5400000">
            <a:off x="-2721434" y="8740429"/>
            <a:ext cx="3896683" cy="3946009"/>
          </a:xfrm>
          <a:custGeom>
            <a:avLst/>
            <a:gdLst/>
            <a:ahLst/>
            <a:cxnLst/>
            <a:rect l="l" t="t" r="r" b="b"/>
            <a:pathLst>
              <a:path w="3896683" h="3946009">
                <a:moveTo>
                  <a:pt x="0" y="0"/>
                </a:moveTo>
                <a:lnTo>
                  <a:pt x="3896683" y="0"/>
                </a:lnTo>
                <a:lnTo>
                  <a:pt x="3896683" y="3946009"/>
                </a:lnTo>
                <a:lnTo>
                  <a:pt x="0" y="394600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 rot="-5400000">
            <a:off x="-778234" y="9771627"/>
            <a:ext cx="1413990" cy="966815"/>
          </a:xfrm>
          <a:custGeom>
            <a:avLst/>
            <a:gdLst/>
            <a:ahLst/>
            <a:cxnLst/>
            <a:rect l="l" t="t" r="r" b="b"/>
            <a:pathLst>
              <a:path w="1413990" h="966815">
                <a:moveTo>
                  <a:pt x="0" y="0"/>
                </a:moveTo>
                <a:lnTo>
                  <a:pt x="1413990" y="0"/>
                </a:lnTo>
                <a:lnTo>
                  <a:pt x="1413990" y="966815"/>
                </a:lnTo>
                <a:lnTo>
                  <a:pt x="0" y="966815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 rot="-5400000">
            <a:off x="17082857" y="-1775034"/>
            <a:ext cx="2966307" cy="3003855"/>
          </a:xfrm>
          <a:custGeom>
            <a:avLst/>
            <a:gdLst/>
            <a:ahLst/>
            <a:cxnLst/>
            <a:rect l="l" t="t" r="r" b="b"/>
            <a:pathLst>
              <a:path w="2966307" h="3003855">
                <a:moveTo>
                  <a:pt x="0" y="0"/>
                </a:moveTo>
                <a:lnTo>
                  <a:pt x="2966306" y="0"/>
                </a:lnTo>
                <a:lnTo>
                  <a:pt x="2966306" y="3003855"/>
                </a:lnTo>
                <a:lnTo>
                  <a:pt x="0" y="3003855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 rot="-5400000">
            <a:off x="17509244" y="-661394"/>
            <a:ext cx="1557512" cy="1064949"/>
          </a:xfrm>
          <a:custGeom>
            <a:avLst/>
            <a:gdLst/>
            <a:ahLst/>
            <a:cxnLst/>
            <a:rect l="l" t="t" r="r" b="b"/>
            <a:pathLst>
              <a:path w="1557512" h="1064949">
                <a:moveTo>
                  <a:pt x="0" y="0"/>
                </a:moveTo>
                <a:lnTo>
                  <a:pt x="1557512" y="0"/>
                </a:lnTo>
                <a:lnTo>
                  <a:pt x="1557512" y="1064948"/>
                </a:lnTo>
                <a:lnTo>
                  <a:pt x="0" y="106494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-4003207" y="-1651210"/>
            <a:ext cx="5203119" cy="4114800"/>
          </a:xfrm>
          <a:custGeom>
            <a:avLst/>
            <a:gdLst/>
            <a:ahLst/>
            <a:cxnLst/>
            <a:rect l="l" t="t" r="r" b="b"/>
            <a:pathLst>
              <a:path w="5203119" h="4114800">
                <a:moveTo>
                  <a:pt x="0" y="0"/>
                </a:moveTo>
                <a:lnTo>
                  <a:pt x="5203119" y="0"/>
                </a:lnTo>
                <a:lnTo>
                  <a:pt x="520311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alphaModFix amt="9999"/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grpSp>
        <p:nvGrpSpPr>
          <p:cNvPr id="25" name="Group 25"/>
          <p:cNvGrpSpPr/>
          <p:nvPr/>
        </p:nvGrpSpPr>
        <p:grpSpPr>
          <a:xfrm rot="5400000">
            <a:off x="1443487" y="-3196058"/>
            <a:ext cx="865876" cy="6338622"/>
            <a:chOff x="0" y="0"/>
            <a:chExt cx="1154501" cy="8451496"/>
          </a:xfrm>
        </p:grpSpPr>
        <p:sp>
          <p:nvSpPr>
            <p:cNvPr id="26" name="Freeform 26"/>
            <p:cNvSpPr/>
            <p:nvPr/>
          </p:nvSpPr>
          <p:spPr>
            <a:xfrm rot="-5400000">
              <a:off x="-893451" y="3660623"/>
              <a:ext cx="2941403" cy="1154501"/>
            </a:xfrm>
            <a:custGeom>
              <a:avLst/>
              <a:gdLst/>
              <a:ahLst/>
              <a:cxnLst/>
              <a:rect l="l" t="t" r="r" b="b"/>
              <a:pathLst>
                <a:path w="2941403" h="1154501">
                  <a:moveTo>
                    <a:pt x="0" y="0"/>
                  </a:moveTo>
                  <a:lnTo>
                    <a:pt x="2941403" y="0"/>
                  </a:lnTo>
                  <a:lnTo>
                    <a:pt x="2941403" y="1154500"/>
                  </a:lnTo>
                  <a:lnTo>
                    <a:pt x="0" y="11545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7" name="Freeform 27"/>
            <p:cNvSpPr/>
            <p:nvPr/>
          </p:nvSpPr>
          <p:spPr>
            <a:xfrm rot="-5400000">
              <a:off x="-719556" y="6577440"/>
              <a:ext cx="2593612" cy="1154501"/>
            </a:xfrm>
            <a:custGeom>
              <a:avLst/>
              <a:gdLst/>
              <a:ahLst/>
              <a:cxnLst/>
              <a:rect l="l" t="t" r="r" b="b"/>
              <a:pathLst>
                <a:path w="2593612" h="1154501">
                  <a:moveTo>
                    <a:pt x="0" y="0"/>
                  </a:moveTo>
                  <a:lnTo>
                    <a:pt x="2593612" y="0"/>
                  </a:lnTo>
                  <a:lnTo>
                    <a:pt x="2593612" y="1154500"/>
                  </a:lnTo>
                  <a:lnTo>
                    <a:pt x="0" y="11545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 r="-13409"/>
              </a:stretch>
            </a:blipFill>
          </p:spPr>
        </p:sp>
        <p:sp>
          <p:nvSpPr>
            <p:cNvPr id="28" name="Freeform 28"/>
            <p:cNvSpPr/>
            <p:nvPr/>
          </p:nvSpPr>
          <p:spPr>
            <a:xfrm rot="-5400000">
              <a:off x="-719556" y="719556"/>
              <a:ext cx="2593612" cy="1154501"/>
            </a:xfrm>
            <a:custGeom>
              <a:avLst/>
              <a:gdLst/>
              <a:ahLst/>
              <a:cxnLst/>
              <a:rect l="l" t="t" r="r" b="b"/>
              <a:pathLst>
                <a:path w="2593612" h="1154501">
                  <a:moveTo>
                    <a:pt x="0" y="0"/>
                  </a:moveTo>
                  <a:lnTo>
                    <a:pt x="2593612" y="0"/>
                  </a:lnTo>
                  <a:lnTo>
                    <a:pt x="2593612" y="1154500"/>
                  </a:lnTo>
                  <a:lnTo>
                    <a:pt x="0" y="11545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 r="-13409"/>
              </a:stretch>
            </a:blipFill>
          </p:spPr>
        </p:sp>
      </p:grpSp>
      <p:sp>
        <p:nvSpPr>
          <p:cNvPr id="29" name="Freeform 29"/>
          <p:cNvSpPr/>
          <p:nvPr/>
        </p:nvSpPr>
        <p:spPr>
          <a:xfrm>
            <a:off x="10095458" y="2952096"/>
            <a:ext cx="1306233" cy="1306233"/>
          </a:xfrm>
          <a:custGeom>
            <a:avLst/>
            <a:gdLst/>
            <a:ahLst/>
            <a:cxnLst/>
            <a:rect l="l" t="t" r="r" b="b"/>
            <a:pathLst>
              <a:path w="1306233" h="1306233">
                <a:moveTo>
                  <a:pt x="0" y="0"/>
                </a:moveTo>
                <a:lnTo>
                  <a:pt x="1306233" y="0"/>
                </a:lnTo>
                <a:lnTo>
                  <a:pt x="1306233" y="1306233"/>
                </a:lnTo>
                <a:lnTo>
                  <a:pt x="0" y="1306233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</p:sp>
      <p:sp>
        <p:nvSpPr>
          <p:cNvPr id="30" name="Freeform 30"/>
          <p:cNvSpPr/>
          <p:nvPr/>
        </p:nvSpPr>
        <p:spPr>
          <a:xfrm>
            <a:off x="1761784" y="2995799"/>
            <a:ext cx="1252685" cy="1169694"/>
          </a:xfrm>
          <a:custGeom>
            <a:avLst/>
            <a:gdLst/>
            <a:ahLst/>
            <a:cxnLst/>
            <a:rect l="l" t="t" r="r" b="b"/>
            <a:pathLst>
              <a:path w="1252685" h="1169694">
                <a:moveTo>
                  <a:pt x="0" y="0"/>
                </a:moveTo>
                <a:lnTo>
                  <a:pt x="1252684" y="0"/>
                </a:lnTo>
                <a:lnTo>
                  <a:pt x="1252684" y="1169694"/>
                </a:lnTo>
                <a:lnTo>
                  <a:pt x="0" y="1169694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</p:spPr>
      </p:sp>
      <p:sp>
        <p:nvSpPr>
          <p:cNvPr id="31" name="Freeform 31"/>
          <p:cNvSpPr/>
          <p:nvPr/>
        </p:nvSpPr>
        <p:spPr>
          <a:xfrm>
            <a:off x="5981544" y="3765060"/>
            <a:ext cx="1169986" cy="1220324"/>
          </a:xfrm>
          <a:custGeom>
            <a:avLst/>
            <a:gdLst/>
            <a:ahLst/>
            <a:cxnLst/>
            <a:rect l="l" t="t" r="r" b="b"/>
            <a:pathLst>
              <a:path w="1169986" h="1220324">
                <a:moveTo>
                  <a:pt x="0" y="0"/>
                </a:moveTo>
                <a:lnTo>
                  <a:pt x="1169985" y="0"/>
                </a:lnTo>
                <a:lnTo>
                  <a:pt x="1169985" y="1220324"/>
                </a:lnTo>
                <a:lnTo>
                  <a:pt x="0" y="1220324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</p:spPr>
      </p:sp>
      <p:sp>
        <p:nvSpPr>
          <p:cNvPr id="32" name="Freeform 32"/>
          <p:cNvSpPr/>
          <p:nvPr/>
        </p:nvSpPr>
        <p:spPr>
          <a:xfrm>
            <a:off x="14459195" y="3755535"/>
            <a:ext cx="988946" cy="1331913"/>
          </a:xfrm>
          <a:custGeom>
            <a:avLst/>
            <a:gdLst/>
            <a:ahLst/>
            <a:cxnLst/>
            <a:rect l="l" t="t" r="r" b="b"/>
            <a:pathLst>
              <a:path w="988946" h="1331913">
                <a:moveTo>
                  <a:pt x="0" y="0"/>
                </a:moveTo>
                <a:lnTo>
                  <a:pt x="988945" y="0"/>
                </a:lnTo>
                <a:lnTo>
                  <a:pt x="988945" y="1331913"/>
                </a:lnTo>
                <a:lnTo>
                  <a:pt x="0" y="1331913"/>
                </a:lnTo>
                <a:lnTo>
                  <a:pt x="0" y="0"/>
                </a:lnTo>
                <a:close/>
              </a:path>
            </a:pathLst>
          </a:custGeom>
          <a:blipFill>
            <a:blip r:embed="rId27"/>
            <a:stretch>
              <a:fillRect/>
            </a:stretch>
          </a:blipFill>
        </p:spPr>
      </p:sp>
      <p:sp>
        <p:nvSpPr>
          <p:cNvPr id="33" name="TextBox 33"/>
          <p:cNvSpPr txBox="1"/>
          <p:nvPr/>
        </p:nvSpPr>
        <p:spPr>
          <a:xfrm>
            <a:off x="4708144" y="955675"/>
            <a:ext cx="8871712" cy="1101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99"/>
              </a:lnSpc>
            </a:pPr>
            <a:r>
              <a:rPr lang="en-US" sz="6499" b="1">
                <a:solidFill>
                  <a:srgbClr val="143244"/>
                </a:solidFill>
                <a:latin typeface="DM Sans Bold"/>
                <a:ea typeface="DM Sans Bold"/>
                <a:cs typeface="DM Sans Bold"/>
                <a:sym typeface="DM Sans Bold"/>
              </a:rPr>
              <a:t>Recommendation</a:t>
            </a:r>
          </a:p>
        </p:txBody>
      </p:sp>
      <p:grpSp>
        <p:nvGrpSpPr>
          <p:cNvPr id="34" name="Group 34"/>
          <p:cNvGrpSpPr/>
          <p:nvPr/>
        </p:nvGrpSpPr>
        <p:grpSpPr>
          <a:xfrm>
            <a:off x="606972" y="5294826"/>
            <a:ext cx="4101172" cy="4314104"/>
            <a:chOff x="0" y="-47625"/>
            <a:chExt cx="5468230" cy="5752139"/>
          </a:xfrm>
        </p:grpSpPr>
        <p:sp>
          <p:nvSpPr>
            <p:cNvPr id="35" name="TextBox 35"/>
            <p:cNvSpPr txBox="1"/>
            <p:nvPr/>
          </p:nvSpPr>
          <p:spPr>
            <a:xfrm>
              <a:off x="0" y="-47625"/>
              <a:ext cx="5468230" cy="11693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99"/>
                </a:lnSpc>
              </a:pPr>
              <a:r>
                <a:rPr lang="en-US" sz="2499" b="1" dirty="0">
                  <a:solidFill>
                    <a:srgbClr val="143244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Review Flight Delay data to reduce occurrence</a:t>
              </a:r>
            </a:p>
          </p:txBody>
        </p:sp>
        <p:sp>
          <p:nvSpPr>
            <p:cNvPr id="36" name="TextBox 36"/>
            <p:cNvSpPr txBox="1"/>
            <p:nvPr/>
          </p:nvSpPr>
          <p:spPr>
            <a:xfrm>
              <a:off x="0" y="1407469"/>
              <a:ext cx="4592563" cy="42970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45439" lvl="1" indent="-172720" algn="l">
                <a:lnSpc>
                  <a:spcPts val="2399"/>
                </a:lnSpc>
                <a:buFont typeface="Arial"/>
                <a:buChar char="•"/>
              </a:pPr>
              <a:r>
                <a:rPr lang="en-US" sz="1599" dirty="0">
                  <a:solidFill>
                    <a:srgbClr val="143244"/>
                  </a:solidFill>
                  <a:latin typeface="DM Sans"/>
                  <a:ea typeface="DM Sans"/>
                  <a:cs typeface="DM Sans"/>
                  <a:sym typeface="DM Sans"/>
                </a:rPr>
                <a:t>Possible data analysis can be implemented to review flight delay and possible recommendations</a:t>
              </a:r>
            </a:p>
            <a:p>
              <a:pPr marL="345439" lvl="1" indent="-172720" algn="l">
                <a:lnSpc>
                  <a:spcPts val="2399"/>
                </a:lnSpc>
                <a:buFont typeface="Arial"/>
                <a:buChar char="•"/>
              </a:pPr>
              <a:r>
                <a:rPr lang="en-US" sz="1599" dirty="0">
                  <a:solidFill>
                    <a:srgbClr val="143244"/>
                  </a:solidFill>
                  <a:latin typeface="DM Sans"/>
                  <a:ea typeface="DM Sans"/>
                  <a:cs typeface="DM Sans"/>
                  <a:sym typeface="DM Sans"/>
                </a:rPr>
                <a:t>Response strategies used for business class during flight delays are effective—consider applying these proven solutions to economy passengers when delays are severe, to improve satisfaction</a:t>
              </a:r>
            </a:p>
          </p:txBody>
        </p:sp>
      </p:grpSp>
      <p:grpSp>
        <p:nvGrpSpPr>
          <p:cNvPr id="37" name="Group 37"/>
          <p:cNvGrpSpPr/>
          <p:nvPr/>
        </p:nvGrpSpPr>
        <p:grpSpPr>
          <a:xfrm>
            <a:off x="4898644" y="5993554"/>
            <a:ext cx="3713712" cy="3535435"/>
            <a:chOff x="0" y="0"/>
            <a:chExt cx="4951616" cy="4713914"/>
          </a:xfrm>
        </p:grpSpPr>
        <p:sp>
          <p:nvSpPr>
            <p:cNvPr id="38" name="TextBox 38"/>
            <p:cNvSpPr txBox="1"/>
            <p:nvPr/>
          </p:nvSpPr>
          <p:spPr>
            <a:xfrm>
              <a:off x="0" y="-47625"/>
              <a:ext cx="4951616" cy="17155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99"/>
                </a:lnSpc>
              </a:pPr>
              <a:r>
                <a:rPr lang="en-US" sz="2499" b="1" dirty="0">
                  <a:solidFill>
                    <a:srgbClr val="143244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Improve/Add Loyalty perks to Loyal Customers</a:t>
              </a:r>
            </a:p>
          </p:txBody>
        </p:sp>
        <p:sp>
          <p:nvSpPr>
            <p:cNvPr id="39" name="TextBox 39"/>
            <p:cNvSpPr txBox="1"/>
            <p:nvPr/>
          </p:nvSpPr>
          <p:spPr>
            <a:xfrm>
              <a:off x="0" y="1991669"/>
              <a:ext cx="4951616" cy="27222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45439" lvl="1" indent="-172720" algn="l">
                <a:lnSpc>
                  <a:spcPts val="2399"/>
                </a:lnSpc>
                <a:buFont typeface="Arial"/>
                <a:buChar char="•"/>
              </a:pPr>
              <a:r>
                <a:rPr lang="en-US" sz="1599" dirty="0">
                  <a:solidFill>
                    <a:srgbClr val="143244"/>
                  </a:solidFill>
                  <a:latin typeface="DM Sans"/>
                  <a:ea typeface="DM Sans"/>
                  <a:cs typeface="DM Sans"/>
                  <a:sym typeface="DM Sans"/>
                </a:rPr>
                <a:t>Loyal customers have lower satisfaction rates, which poses a risk since they are frequent flyers.</a:t>
              </a:r>
            </a:p>
            <a:p>
              <a:pPr marL="345439" lvl="1" indent="-172720" algn="l">
                <a:lnSpc>
                  <a:spcPts val="2399"/>
                </a:lnSpc>
                <a:buFont typeface="Arial"/>
                <a:buChar char="•"/>
              </a:pPr>
              <a:r>
                <a:rPr lang="en-US" sz="1599" dirty="0">
                  <a:solidFill>
                    <a:srgbClr val="143244"/>
                  </a:solidFill>
                  <a:latin typeface="DM Sans"/>
                  <a:ea typeface="DM Sans"/>
                  <a:cs typeface="DM Sans"/>
                  <a:sym typeface="DM Sans"/>
                </a:rPr>
                <a:t>Offering extra benefits for online boarding and inflight entertainment can improve loyalty and retention among these valued passengers</a:t>
              </a:r>
            </a:p>
          </p:txBody>
        </p:sp>
      </p:grpSp>
      <p:grpSp>
        <p:nvGrpSpPr>
          <p:cNvPr id="40" name="Group 40"/>
          <p:cNvGrpSpPr/>
          <p:nvPr/>
        </p:nvGrpSpPr>
        <p:grpSpPr>
          <a:xfrm>
            <a:off x="9065121" y="5162981"/>
            <a:ext cx="3366907" cy="3535435"/>
            <a:chOff x="0" y="0"/>
            <a:chExt cx="4489209" cy="4713914"/>
          </a:xfrm>
        </p:grpSpPr>
        <p:sp>
          <p:nvSpPr>
            <p:cNvPr id="41" name="TextBox 41"/>
            <p:cNvSpPr txBox="1"/>
            <p:nvPr/>
          </p:nvSpPr>
          <p:spPr>
            <a:xfrm>
              <a:off x="0" y="-47625"/>
              <a:ext cx="4489209" cy="17155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99"/>
                </a:lnSpc>
              </a:pPr>
              <a:r>
                <a:rPr lang="en-US" sz="2499" b="1" dirty="0">
                  <a:solidFill>
                    <a:srgbClr val="143244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Explore upgrading services for</a:t>
              </a:r>
            </a:p>
            <a:p>
              <a:pPr algn="ctr">
                <a:lnSpc>
                  <a:spcPts val="3499"/>
                </a:lnSpc>
              </a:pPr>
              <a:r>
                <a:rPr lang="en-US" sz="2499" b="1" dirty="0">
                  <a:solidFill>
                    <a:srgbClr val="143244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Eco Class passengers</a:t>
              </a:r>
            </a:p>
          </p:txBody>
        </p:sp>
        <p:sp>
          <p:nvSpPr>
            <p:cNvPr id="42" name="TextBox 42"/>
            <p:cNvSpPr txBox="1"/>
            <p:nvPr/>
          </p:nvSpPr>
          <p:spPr>
            <a:xfrm>
              <a:off x="0" y="1991669"/>
              <a:ext cx="4489209" cy="27222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45439" lvl="1" indent="-172720" algn="l">
                <a:lnSpc>
                  <a:spcPts val="2399"/>
                </a:lnSpc>
                <a:buFont typeface="Arial"/>
                <a:buChar char="•"/>
              </a:pPr>
              <a:r>
                <a:rPr lang="en-US" sz="1599" dirty="0">
                  <a:solidFill>
                    <a:srgbClr val="143244"/>
                  </a:solidFill>
                  <a:latin typeface="DM Sans"/>
                  <a:ea typeface="DM Sans"/>
                  <a:cs typeface="DM Sans"/>
                  <a:sym typeface="DM Sans"/>
                </a:rPr>
                <a:t>To improve satisfaction among Eco Class passengers, the airline should prioritize enhancing inflight Wi-Fi reliability, simplifying online boarding and booking processes</a:t>
              </a:r>
            </a:p>
          </p:txBody>
        </p:sp>
      </p:grpSp>
      <p:grpSp>
        <p:nvGrpSpPr>
          <p:cNvPr id="43" name="Group 43"/>
          <p:cNvGrpSpPr/>
          <p:nvPr/>
        </p:nvGrpSpPr>
        <p:grpSpPr>
          <a:xfrm>
            <a:off x="13067343" y="5850008"/>
            <a:ext cx="4688183" cy="3842972"/>
            <a:chOff x="0" y="-47625"/>
            <a:chExt cx="6250910" cy="5123963"/>
          </a:xfrm>
        </p:grpSpPr>
        <p:sp>
          <p:nvSpPr>
            <p:cNvPr id="44" name="TextBox 44"/>
            <p:cNvSpPr txBox="1"/>
            <p:nvPr/>
          </p:nvSpPr>
          <p:spPr>
            <a:xfrm>
              <a:off x="0" y="-47625"/>
              <a:ext cx="6250910" cy="11313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99"/>
                </a:lnSpc>
              </a:pPr>
              <a:r>
                <a:rPr lang="en-US" sz="2499" b="1" dirty="0">
                  <a:solidFill>
                    <a:srgbClr val="143244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Promote Business Class and top-tier services</a:t>
              </a:r>
            </a:p>
          </p:txBody>
        </p:sp>
        <p:sp>
          <p:nvSpPr>
            <p:cNvPr id="45" name="TextBox 45"/>
            <p:cNvSpPr txBox="1"/>
            <p:nvPr/>
          </p:nvSpPr>
          <p:spPr>
            <a:xfrm>
              <a:off x="0" y="1407470"/>
              <a:ext cx="6250910" cy="36688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45439" lvl="1" indent="-172720" algn="l">
                <a:lnSpc>
                  <a:spcPts val="2399"/>
                </a:lnSpc>
                <a:buFont typeface="Arial"/>
                <a:buChar char="•"/>
              </a:pPr>
              <a:r>
                <a:rPr lang="en-US" sz="1599" dirty="0">
                  <a:solidFill>
                    <a:srgbClr val="143244"/>
                  </a:solidFill>
                  <a:latin typeface="DM Sans"/>
                  <a:ea typeface="DM Sans"/>
                  <a:cs typeface="DM Sans"/>
                  <a:sym typeface="DM Sans"/>
                </a:rPr>
                <a:t>Maintain and enhance online boarding and inflight services to retain satisfaction among existing loyal business class customers</a:t>
              </a:r>
            </a:p>
            <a:p>
              <a:pPr marL="345439" lvl="1" indent="-172720" algn="l">
                <a:lnSpc>
                  <a:spcPts val="2399"/>
                </a:lnSpc>
                <a:buFont typeface="Arial"/>
                <a:buChar char="•"/>
              </a:pPr>
              <a:r>
                <a:rPr lang="en-US" sz="1599" dirty="0">
                  <a:solidFill>
                    <a:srgbClr val="143244"/>
                  </a:solidFill>
                  <a:latin typeface="DM Sans"/>
                  <a:ea typeface="DM Sans"/>
                  <a:cs typeface="DM Sans"/>
                  <a:sym typeface="DM Sans"/>
                </a:rPr>
                <a:t>Introduce targeted loyalty incentives (point system) and service upgrades aimed at encouraging both economy passengers and non-loyal business travelers to become loyal business class customers</a:t>
              </a:r>
            </a:p>
            <a:p>
              <a:pPr algn="l">
                <a:lnSpc>
                  <a:spcPts val="2399"/>
                </a:lnSpc>
              </a:pPr>
              <a:endParaRPr lang="en-US" sz="1599" dirty="0">
                <a:solidFill>
                  <a:srgbClr val="143244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7033690" y="8546975"/>
            <a:ext cx="5203119" cy="4114800"/>
          </a:xfrm>
          <a:custGeom>
            <a:avLst/>
            <a:gdLst/>
            <a:ahLst/>
            <a:cxnLst/>
            <a:rect l="l" t="t" r="r" b="b"/>
            <a:pathLst>
              <a:path w="5203119" h="4114800">
                <a:moveTo>
                  <a:pt x="0" y="0"/>
                </a:moveTo>
                <a:lnTo>
                  <a:pt x="5203119" y="0"/>
                </a:lnTo>
                <a:lnTo>
                  <a:pt x="520311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8991602" y="9982200"/>
            <a:ext cx="9870573" cy="1390853"/>
          </a:xfrm>
          <a:custGeom>
            <a:avLst/>
            <a:gdLst/>
            <a:ahLst/>
            <a:cxnLst/>
            <a:rect l="l" t="t" r="r" b="b"/>
            <a:pathLst>
              <a:path w="9870573" h="1390853">
                <a:moveTo>
                  <a:pt x="0" y="0"/>
                </a:moveTo>
                <a:lnTo>
                  <a:pt x="9870573" y="0"/>
                </a:lnTo>
                <a:lnTo>
                  <a:pt x="9870573" y="1390853"/>
                </a:lnTo>
                <a:lnTo>
                  <a:pt x="0" y="13908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1877" t="-83749" r="-1877" b="-9537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2413789" y="-874633"/>
            <a:ext cx="5203119" cy="4114800"/>
          </a:xfrm>
          <a:custGeom>
            <a:avLst/>
            <a:gdLst/>
            <a:ahLst/>
            <a:cxnLst/>
            <a:rect l="l" t="t" r="r" b="b"/>
            <a:pathLst>
              <a:path w="5203119" h="4114800">
                <a:moveTo>
                  <a:pt x="0" y="0"/>
                </a:moveTo>
                <a:lnTo>
                  <a:pt x="5203119" y="0"/>
                </a:lnTo>
                <a:lnTo>
                  <a:pt x="520311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 rot="5400000">
            <a:off x="1443487" y="-3196058"/>
            <a:ext cx="865876" cy="6338622"/>
            <a:chOff x="0" y="0"/>
            <a:chExt cx="1154501" cy="8451496"/>
          </a:xfrm>
        </p:grpSpPr>
        <p:sp>
          <p:nvSpPr>
            <p:cNvPr id="6" name="Freeform 6"/>
            <p:cNvSpPr/>
            <p:nvPr/>
          </p:nvSpPr>
          <p:spPr>
            <a:xfrm rot="-5400000">
              <a:off x="-893451" y="3660623"/>
              <a:ext cx="2941403" cy="1154501"/>
            </a:xfrm>
            <a:custGeom>
              <a:avLst/>
              <a:gdLst/>
              <a:ahLst/>
              <a:cxnLst/>
              <a:rect l="l" t="t" r="r" b="b"/>
              <a:pathLst>
                <a:path w="2941403" h="1154501">
                  <a:moveTo>
                    <a:pt x="0" y="0"/>
                  </a:moveTo>
                  <a:lnTo>
                    <a:pt x="2941403" y="0"/>
                  </a:lnTo>
                  <a:lnTo>
                    <a:pt x="2941403" y="1154500"/>
                  </a:lnTo>
                  <a:lnTo>
                    <a:pt x="0" y="11545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 rot="-5400000">
              <a:off x="-719556" y="6577440"/>
              <a:ext cx="2593612" cy="1154501"/>
            </a:xfrm>
            <a:custGeom>
              <a:avLst/>
              <a:gdLst/>
              <a:ahLst/>
              <a:cxnLst/>
              <a:rect l="l" t="t" r="r" b="b"/>
              <a:pathLst>
                <a:path w="2593612" h="1154501">
                  <a:moveTo>
                    <a:pt x="0" y="0"/>
                  </a:moveTo>
                  <a:lnTo>
                    <a:pt x="2593612" y="0"/>
                  </a:lnTo>
                  <a:lnTo>
                    <a:pt x="2593612" y="1154500"/>
                  </a:lnTo>
                  <a:lnTo>
                    <a:pt x="0" y="11545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r="-13409"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 rot="-5400000">
              <a:off x="-719556" y="719556"/>
              <a:ext cx="2593612" cy="1154501"/>
            </a:xfrm>
            <a:custGeom>
              <a:avLst/>
              <a:gdLst/>
              <a:ahLst/>
              <a:cxnLst/>
              <a:rect l="l" t="t" r="r" b="b"/>
              <a:pathLst>
                <a:path w="2593612" h="1154501">
                  <a:moveTo>
                    <a:pt x="0" y="0"/>
                  </a:moveTo>
                  <a:lnTo>
                    <a:pt x="2593612" y="0"/>
                  </a:lnTo>
                  <a:lnTo>
                    <a:pt x="2593612" y="1154500"/>
                  </a:lnTo>
                  <a:lnTo>
                    <a:pt x="0" y="11545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r="-13409"/>
              </a:stretch>
            </a:blipFill>
          </p:spPr>
        </p:sp>
      </p:grpSp>
      <p:sp>
        <p:nvSpPr>
          <p:cNvPr id="9" name="Freeform 9"/>
          <p:cNvSpPr/>
          <p:nvPr/>
        </p:nvSpPr>
        <p:spPr>
          <a:xfrm rot="-10800000">
            <a:off x="16790828" y="406190"/>
            <a:ext cx="1002898" cy="339223"/>
          </a:xfrm>
          <a:custGeom>
            <a:avLst/>
            <a:gdLst/>
            <a:ahLst/>
            <a:cxnLst/>
            <a:rect l="l" t="t" r="r" b="b"/>
            <a:pathLst>
              <a:path w="1002898" h="339223">
                <a:moveTo>
                  <a:pt x="0" y="0"/>
                </a:moveTo>
                <a:lnTo>
                  <a:pt x="1002899" y="0"/>
                </a:lnTo>
                <a:lnTo>
                  <a:pt x="1002899" y="339224"/>
                </a:lnTo>
                <a:lnTo>
                  <a:pt x="0" y="33922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b="-179015"/>
            </a:stretch>
          </a:blipFill>
        </p:spPr>
      </p:sp>
      <p:sp>
        <p:nvSpPr>
          <p:cNvPr id="10" name="Freeform 10"/>
          <p:cNvSpPr/>
          <p:nvPr/>
        </p:nvSpPr>
        <p:spPr>
          <a:xfrm rot="5400000">
            <a:off x="-2721434" y="8740429"/>
            <a:ext cx="3896683" cy="3946009"/>
          </a:xfrm>
          <a:custGeom>
            <a:avLst/>
            <a:gdLst/>
            <a:ahLst/>
            <a:cxnLst/>
            <a:rect l="l" t="t" r="r" b="b"/>
            <a:pathLst>
              <a:path w="3896683" h="3946009">
                <a:moveTo>
                  <a:pt x="0" y="0"/>
                </a:moveTo>
                <a:lnTo>
                  <a:pt x="3896683" y="0"/>
                </a:lnTo>
                <a:lnTo>
                  <a:pt x="3896683" y="3946009"/>
                </a:lnTo>
                <a:lnTo>
                  <a:pt x="0" y="394600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-5400000">
            <a:off x="-778234" y="9771627"/>
            <a:ext cx="1413990" cy="966815"/>
          </a:xfrm>
          <a:custGeom>
            <a:avLst/>
            <a:gdLst/>
            <a:ahLst/>
            <a:cxnLst/>
            <a:rect l="l" t="t" r="r" b="b"/>
            <a:pathLst>
              <a:path w="1413990" h="966815">
                <a:moveTo>
                  <a:pt x="0" y="0"/>
                </a:moveTo>
                <a:lnTo>
                  <a:pt x="1413990" y="0"/>
                </a:lnTo>
                <a:lnTo>
                  <a:pt x="1413990" y="966815"/>
                </a:lnTo>
                <a:lnTo>
                  <a:pt x="0" y="96681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>
            <a:hlinkClick r:id="rId14" tooltip="https://www.kaggle.com/datasets/teejmahal20/airline-passenger-satisfaction"/>
          </p:cNvPr>
          <p:cNvSpPr/>
          <p:nvPr/>
        </p:nvSpPr>
        <p:spPr>
          <a:xfrm>
            <a:off x="4073613" y="3467100"/>
            <a:ext cx="10140774" cy="2852093"/>
          </a:xfrm>
          <a:custGeom>
            <a:avLst/>
            <a:gdLst/>
            <a:ahLst/>
            <a:cxnLst/>
            <a:rect l="l" t="t" r="r" b="b"/>
            <a:pathLst>
              <a:path w="10140774" h="2852093">
                <a:moveTo>
                  <a:pt x="0" y="0"/>
                </a:moveTo>
                <a:lnTo>
                  <a:pt x="10140774" y="0"/>
                </a:lnTo>
                <a:lnTo>
                  <a:pt x="10140774" y="2852093"/>
                </a:lnTo>
                <a:lnTo>
                  <a:pt x="0" y="2852093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5355524" y="914400"/>
            <a:ext cx="7576953" cy="1101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99"/>
              </a:lnSpc>
            </a:pPr>
            <a:r>
              <a:rPr lang="en-US" sz="6499" b="1">
                <a:solidFill>
                  <a:srgbClr val="143244"/>
                </a:solidFill>
                <a:latin typeface="DM Sans Bold"/>
                <a:ea typeface="DM Sans Bold"/>
                <a:cs typeface="DM Sans Bold"/>
                <a:sym typeface="DM Sans Bold"/>
              </a:rPr>
              <a:t>References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437858" y="2165982"/>
            <a:ext cx="5412284" cy="5391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09"/>
              </a:lnSpc>
              <a:spcBef>
                <a:spcPct val="0"/>
              </a:spcBef>
            </a:pPr>
            <a:r>
              <a:rPr lang="en-US" sz="3149" dirty="0">
                <a:solidFill>
                  <a:srgbClr val="143244"/>
                </a:solidFill>
                <a:latin typeface="DM Sans"/>
                <a:ea typeface="DM Sans"/>
                <a:cs typeface="DM Sans"/>
                <a:sym typeface="DM Sans"/>
              </a:rPr>
              <a:t>Airline Passenger Satisfaction</a:t>
            </a:r>
          </a:p>
        </p:txBody>
      </p:sp>
      <p:sp>
        <p:nvSpPr>
          <p:cNvPr id="16" name="TextBox 14">
            <a:extLst>
              <a:ext uri="{FF2B5EF4-FFF2-40B4-BE49-F238E27FC236}">
                <a16:creationId xmlns:a16="http://schemas.microsoft.com/office/drawing/2014/main" id="{58F01B01-C319-A8C3-D7C9-821BE23F032E}"/>
              </a:ext>
            </a:extLst>
          </p:cNvPr>
          <p:cNvSpPr txBox="1"/>
          <p:nvPr/>
        </p:nvSpPr>
        <p:spPr>
          <a:xfrm>
            <a:off x="1199913" y="6674945"/>
            <a:ext cx="15833778" cy="21544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GB" sz="2800" b="1" dirty="0"/>
              <a:t>Research and Markets. (2024). Airlines in Canada. Research and Markets. https://www.researchandmarkets.com/report/canada-airline-market</a:t>
            </a:r>
            <a:endParaRPr lang="en-PH" sz="2800" b="1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GB" sz="2800" b="1" dirty="0"/>
              <a:t>CBC News. (2024, June 29). The new airline rivalries: Air Canada vs. Porter, WestJet vs. Flair. Canadian Broadcasting Corporation. https://www.cbc.ca/news/canada/montreal/airline-rivalries-air-canada-porter-westjet-flair-1.7251143</a:t>
            </a:r>
            <a:endParaRPr lang="en-PH" sz="2800" b="1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-2919194" y="8545334"/>
            <a:ext cx="4292203" cy="4346535"/>
          </a:xfrm>
          <a:custGeom>
            <a:avLst/>
            <a:gdLst/>
            <a:ahLst/>
            <a:cxnLst/>
            <a:rect l="l" t="t" r="r" b="b"/>
            <a:pathLst>
              <a:path w="4292203" h="4346535">
                <a:moveTo>
                  <a:pt x="0" y="0"/>
                </a:moveTo>
                <a:lnTo>
                  <a:pt x="4292203" y="0"/>
                </a:lnTo>
                <a:lnTo>
                  <a:pt x="4292203" y="4346535"/>
                </a:lnTo>
                <a:lnTo>
                  <a:pt x="0" y="43465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757101" y="857250"/>
            <a:ext cx="1002898" cy="339223"/>
          </a:xfrm>
          <a:custGeom>
            <a:avLst/>
            <a:gdLst/>
            <a:ahLst/>
            <a:cxnLst/>
            <a:rect l="l" t="t" r="r" b="b"/>
            <a:pathLst>
              <a:path w="1002898" h="339223">
                <a:moveTo>
                  <a:pt x="0" y="0"/>
                </a:moveTo>
                <a:lnTo>
                  <a:pt x="1002898" y="0"/>
                </a:lnTo>
                <a:lnTo>
                  <a:pt x="1002898" y="339223"/>
                </a:lnTo>
                <a:lnTo>
                  <a:pt x="0" y="33922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b="-179015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00175" y="1127335"/>
            <a:ext cx="631826" cy="621881"/>
          </a:xfrm>
          <a:custGeom>
            <a:avLst/>
            <a:gdLst/>
            <a:ahLst/>
            <a:cxnLst/>
            <a:rect l="l" t="t" r="r" b="b"/>
            <a:pathLst>
              <a:path w="631826" h="621881">
                <a:moveTo>
                  <a:pt x="0" y="0"/>
                </a:moveTo>
                <a:lnTo>
                  <a:pt x="631826" y="0"/>
                </a:lnTo>
                <a:lnTo>
                  <a:pt x="631826" y="621880"/>
                </a:lnTo>
                <a:lnTo>
                  <a:pt x="0" y="62188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-432938" y="23007"/>
            <a:ext cx="865876" cy="4263243"/>
            <a:chOff x="0" y="0"/>
            <a:chExt cx="1154501" cy="5684324"/>
          </a:xfrm>
        </p:grpSpPr>
        <p:sp>
          <p:nvSpPr>
            <p:cNvPr id="6" name="Freeform 6"/>
            <p:cNvSpPr/>
            <p:nvPr/>
          </p:nvSpPr>
          <p:spPr>
            <a:xfrm rot="-5400000">
              <a:off x="-893451" y="893451"/>
              <a:ext cx="2941403" cy="1154501"/>
            </a:xfrm>
            <a:custGeom>
              <a:avLst/>
              <a:gdLst/>
              <a:ahLst/>
              <a:cxnLst/>
              <a:rect l="l" t="t" r="r" b="b"/>
              <a:pathLst>
                <a:path w="2941403" h="1154501">
                  <a:moveTo>
                    <a:pt x="0" y="0"/>
                  </a:moveTo>
                  <a:lnTo>
                    <a:pt x="2941403" y="0"/>
                  </a:lnTo>
                  <a:lnTo>
                    <a:pt x="2941403" y="1154501"/>
                  </a:lnTo>
                  <a:lnTo>
                    <a:pt x="0" y="11545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 rot="-5400000">
              <a:off x="-719556" y="3810268"/>
              <a:ext cx="2593612" cy="1154501"/>
            </a:xfrm>
            <a:custGeom>
              <a:avLst/>
              <a:gdLst/>
              <a:ahLst/>
              <a:cxnLst/>
              <a:rect l="l" t="t" r="r" b="b"/>
              <a:pathLst>
                <a:path w="2593612" h="1154501">
                  <a:moveTo>
                    <a:pt x="0" y="0"/>
                  </a:moveTo>
                  <a:lnTo>
                    <a:pt x="2593612" y="0"/>
                  </a:lnTo>
                  <a:lnTo>
                    <a:pt x="2593612" y="1154501"/>
                  </a:lnTo>
                  <a:lnTo>
                    <a:pt x="0" y="11545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r="-13409"/>
              </a:stretch>
            </a:blipFill>
          </p:spPr>
        </p:sp>
      </p:grpSp>
      <p:sp>
        <p:nvSpPr>
          <p:cNvPr id="8" name="Freeform 8"/>
          <p:cNvSpPr/>
          <p:nvPr/>
        </p:nvSpPr>
        <p:spPr>
          <a:xfrm rot="-5400000">
            <a:off x="-778756" y="9676032"/>
            <a:ext cx="1557512" cy="1064949"/>
          </a:xfrm>
          <a:custGeom>
            <a:avLst/>
            <a:gdLst/>
            <a:ahLst/>
            <a:cxnLst/>
            <a:rect l="l" t="t" r="r" b="b"/>
            <a:pathLst>
              <a:path w="1557512" h="1064949">
                <a:moveTo>
                  <a:pt x="0" y="0"/>
                </a:moveTo>
                <a:lnTo>
                  <a:pt x="1557512" y="0"/>
                </a:lnTo>
                <a:lnTo>
                  <a:pt x="1557512" y="1064948"/>
                </a:lnTo>
                <a:lnTo>
                  <a:pt x="0" y="106494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14425948" y="1304925"/>
            <a:ext cx="6788664" cy="1712173"/>
            <a:chOff x="0" y="0"/>
            <a:chExt cx="1770867" cy="446631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770867" cy="446631"/>
            </a:xfrm>
            <a:custGeom>
              <a:avLst/>
              <a:gdLst/>
              <a:ahLst/>
              <a:cxnLst/>
              <a:rect l="l" t="t" r="r" b="b"/>
              <a:pathLst>
                <a:path w="1770867" h="446631">
                  <a:moveTo>
                    <a:pt x="114042" y="0"/>
                  </a:moveTo>
                  <a:lnTo>
                    <a:pt x="1656825" y="0"/>
                  </a:lnTo>
                  <a:cubicBezTo>
                    <a:pt x="1719809" y="0"/>
                    <a:pt x="1770867" y="51058"/>
                    <a:pt x="1770867" y="114042"/>
                  </a:cubicBezTo>
                  <a:lnTo>
                    <a:pt x="1770867" y="332590"/>
                  </a:lnTo>
                  <a:cubicBezTo>
                    <a:pt x="1770867" y="362835"/>
                    <a:pt x="1758852" y="391842"/>
                    <a:pt x="1737465" y="413229"/>
                  </a:cubicBezTo>
                  <a:cubicBezTo>
                    <a:pt x="1716078" y="434616"/>
                    <a:pt x="1687071" y="446631"/>
                    <a:pt x="1656825" y="446631"/>
                  </a:cubicBezTo>
                  <a:lnTo>
                    <a:pt x="114042" y="446631"/>
                  </a:lnTo>
                  <a:cubicBezTo>
                    <a:pt x="83796" y="446631"/>
                    <a:pt x="54789" y="434616"/>
                    <a:pt x="33402" y="413229"/>
                  </a:cubicBezTo>
                  <a:cubicBezTo>
                    <a:pt x="12015" y="391842"/>
                    <a:pt x="0" y="362835"/>
                    <a:pt x="0" y="332590"/>
                  </a:cubicBezTo>
                  <a:lnTo>
                    <a:pt x="0" y="114042"/>
                  </a:lnTo>
                  <a:cubicBezTo>
                    <a:pt x="0" y="83796"/>
                    <a:pt x="12015" y="54789"/>
                    <a:pt x="33402" y="33402"/>
                  </a:cubicBezTo>
                  <a:cubicBezTo>
                    <a:pt x="54789" y="12015"/>
                    <a:pt x="83796" y="0"/>
                    <a:pt x="114042" y="0"/>
                  </a:cubicBezTo>
                  <a:close/>
                </a:path>
              </a:pathLst>
            </a:custGeom>
            <a:solidFill>
              <a:srgbClr val="639CBF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76200"/>
              <a:ext cx="1770867" cy="5228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11416779" y="5560805"/>
            <a:ext cx="10973287" cy="3726061"/>
          </a:xfrm>
          <a:custGeom>
            <a:avLst/>
            <a:gdLst/>
            <a:ahLst/>
            <a:cxnLst/>
            <a:rect l="l" t="t" r="r" b="b"/>
            <a:pathLst>
              <a:path w="10973287" h="3726061">
                <a:moveTo>
                  <a:pt x="0" y="0"/>
                </a:moveTo>
                <a:lnTo>
                  <a:pt x="10973287" y="0"/>
                </a:lnTo>
                <a:lnTo>
                  <a:pt x="10973287" y="3726061"/>
                </a:lnTo>
                <a:lnTo>
                  <a:pt x="0" y="372606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r="-28742"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9144000" y="1696892"/>
            <a:ext cx="12276146" cy="7155673"/>
            <a:chOff x="0" y="0"/>
            <a:chExt cx="697213" cy="4064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97213" cy="406400"/>
            </a:xfrm>
            <a:custGeom>
              <a:avLst/>
              <a:gdLst/>
              <a:ahLst/>
              <a:cxnLst/>
              <a:rect l="l" t="t" r="r" b="b"/>
              <a:pathLst>
                <a:path w="697213" h="406400">
                  <a:moveTo>
                    <a:pt x="494013" y="0"/>
                  </a:moveTo>
                  <a:cubicBezTo>
                    <a:pt x="606243" y="0"/>
                    <a:pt x="697213" y="90970"/>
                    <a:pt x="697213" y="203200"/>
                  </a:cubicBezTo>
                  <a:cubicBezTo>
                    <a:pt x="697213" y="315430"/>
                    <a:pt x="606243" y="406400"/>
                    <a:pt x="494013" y="406400"/>
                  </a:cubicBezTo>
                  <a:lnTo>
                    <a:pt x="203200" y="406400"/>
                  </a:lnTo>
                  <a:cubicBezTo>
                    <a:pt x="90970" y="406400"/>
                    <a:pt x="0" y="315430"/>
                    <a:pt x="0" y="203200"/>
                  </a:cubicBezTo>
                  <a:cubicBezTo>
                    <a:pt x="0" y="90970"/>
                    <a:pt x="90970" y="0"/>
                    <a:pt x="203200" y="0"/>
                  </a:cubicBezTo>
                  <a:lnTo>
                    <a:pt x="494013" y="0"/>
                  </a:lnTo>
                </a:path>
              </a:pathLst>
            </a:custGeom>
            <a:blipFill>
              <a:blip r:embed="rId14"/>
              <a:stretch>
                <a:fillRect t="-7150" b="-7150"/>
              </a:stretch>
            </a:blipFill>
            <a:ln w="114300" cap="sq">
              <a:solidFill>
                <a:srgbClr val="FFFFFF"/>
              </a:solidFill>
              <a:prstDash val="solid"/>
              <a:miter/>
            </a:ln>
          </p:spPr>
        </p:sp>
      </p:grpSp>
      <p:sp>
        <p:nvSpPr>
          <p:cNvPr id="15" name="Freeform 15"/>
          <p:cNvSpPr/>
          <p:nvPr/>
        </p:nvSpPr>
        <p:spPr>
          <a:xfrm>
            <a:off x="9956703" y="7251769"/>
            <a:ext cx="1600796" cy="1600796"/>
          </a:xfrm>
          <a:custGeom>
            <a:avLst/>
            <a:gdLst/>
            <a:ahLst/>
            <a:cxnLst/>
            <a:rect l="l" t="t" r="r" b="b"/>
            <a:pathLst>
              <a:path w="1600796" h="1600796">
                <a:moveTo>
                  <a:pt x="0" y="0"/>
                </a:moveTo>
                <a:lnTo>
                  <a:pt x="1600796" y="0"/>
                </a:lnTo>
                <a:lnTo>
                  <a:pt x="1600796" y="1600796"/>
                </a:lnTo>
                <a:lnTo>
                  <a:pt x="0" y="160079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grpSp>
        <p:nvGrpSpPr>
          <p:cNvPr id="16" name="Group 16"/>
          <p:cNvGrpSpPr/>
          <p:nvPr/>
        </p:nvGrpSpPr>
        <p:grpSpPr>
          <a:xfrm>
            <a:off x="1580439" y="5083537"/>
            <a:ext cx="6498982" cy="636272"/>
            <a:chOff x="0" y="0"/>
            <a:chExt cx="8665310" cy="848362"/>
          </a:xfrm>
        </p:grpSpPr>
        <p:sp>
          <p:nvSpPr>
            <p:cNvPr id="17" name="Freeform 17"/>
            <p:cNvSpPr/>
            <p:nvPr/>
          </p:nvSpPr>
          <p:spPr>
            <a:xfrm>
              <a:off x="0" y="79951"/>
              <a:ext cx="799373" cy="688460"/>
            </a:xfrm>
            <a:custGeom>
              <a:avLst/>
              <a:gdLst/>
              <a:ahLst/>
              <a:cxnLst/>
              <a:rect l="l" t="t" r="r" b="b"/>
              <a:pathLst>
                <a:path w="799373" h="688460">
                  <a:moveTo>
                    <a:pt x="0" y="0"/>
                  </a:moveTo>
                  <a:lnTo>
                    <a:pt x="799373" y="0"/>
                  </a:lnTo>
                  <a:lnTo>
                    <a:pt x="799373" y="688460"/>
                  </a:lnTo>
                  <a:lnTo>
                    <a:pt x="0" y="6884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8" name="TextBox 18"/>
            <p:cNvSpPr txBox="1"/>
            <p:nvPr/>
          </p:nvSpPr>
          <p:spPr>
            <a:xfrm>
              <a:off x="1109523" y="-76200"/>
              <a:ext cx="7555787" cy="9245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879"/>
                </a:lnSpc>
              </a:pPr>
              <a:r>
                <a:rPr lang="en-US" sz="4199">
                  <a:solidFill>
                    <a:srgbClr val="143244"/>
                  </a:solidFill>
                  <a:latin typeface="DM Sans"/>
                  <a:ea typeface="DM Sans"/>
                  <a:cs typeface="DM Sans"/>
                  <a:sym typeface="DM Sans"/>
                </a:rPr>
                <a:t>John de Guzman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580439" y="5776958"/>
            <a:ext cx="6498982" cy="636272"/>
            <a:chOff x="0" y="0"/>
            <a:chExt cx="8665310" cy="848362"/>
          </a:xfrm>
        </p:grpSpPr>
        <p:sp>
          <p:nvSpPr>
            <p:cNvPr id="20" name="Freeform 20"/>
            <p:cNvSpPr/>
            <p:nvPr/>
          </p:nvSpPr>
          <p:spPr>
            <a:xfrm>
              <a:off x="0" y="79951"/>
              <a:ext cx="799373" cy="688460"/>
            </a:xfrm>
            <a:custGeom>
              <a:avLst/>
              <a:gdLst/>
              <a:ahLst/>
              <a:cxnLst/>
              <a:rect l="l" t="t" r="r" b="b"/>
              <a:pathLst>
                <a:path w="799373" h="688460">
                  <a:moveTo>
                    <a:pt x="0" y="0"/>
                  </a:moveTo>
                  <a:lnTo>
                    <a:pt x="799373" y="0"/>
                  </a:lnTo>
                  <a:lnTo>
                    <a:pt x="799373" y="688460"/>
                  </a:lnTo>
                  <a:lnTo>
                    <a:pt x="0" y="6884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1" name="TextBox 21"/>
            <p:cNvSpPr txBox="1"/>
            <p:nvPr/>
          </p:nvSpPr>
          <p:spPr>
            <a:xfrm>
              <a:off x="1109523" y="-76200"/>
              <a:ext cx="7555787" cy="9245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879"/>
                </a:lnSpc>
              </a:pPr>
              <a:r>
                <a:rPr lang="en-US" sz="4199">
                  <a:solidFill>
                    <a:srgbClr val="143244"/>
                  </a:solidFill>
                  <a:latin typeface="DM Sans"/>
                  <a:ea typeface="DM Sans"/>
                  <a:cs typeface="DM Sans"/>
                  <a:sym typeface="DM Sans"/>
                </a:rPr>
                <a:t>Elaine Bhel Lagman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580439" y="6470380"/>
            <a:ext cx="6498982" cy="636272"/>
            <a:chOff x="0" y="0"/>
            <a:chExt cx="8665310" cy="848362"/>
          </a:xfrm>
        </p:grpSpPr>
        <p:sp>
          <p:nvSpPr>
            <p:cNvPr id="23" name="Freeform 23"/>
            <p:cNvSpPr/>
            <p:nvPr/>
          </p:nvSpPr>
          <p:spPr>
            <a:xfrm>
              <a:off x="0" y="79951"/>
              <a:ext cx="799373" cy="688460"/>
            </a:xfrm>
            <a:custGeom>
              <a:avLst/>
              <a:gdLst/>
              <a:ahLst/>
              <a:cxnLst/>
              <a:rect l="l" t="t" r="r" b="b"/>
              <a:pathLst>
                <a:path w="799373" h="688460">
                  <a:moveTo>
                    <a:pt x="0" y="0"/>
                  </a:moveTo>
                  <a:lnTo>
                    <a:pt x="799373" y="0"/>
                  </a:lnTo>
                  <a:lnTo>
                    <a:pt x="799373" y="688460"/>
                  </a:lnTo>
                  <a:lnTo>
                    <a:pt x="0" y="6884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4" name="TextBox 24"/>
            <p:cNvSpPr txBox="1"/>
            <p:nvPr/>
          </p:nvSpPr>
          <p:spPr>
            <a:xfrm>
              <a:off x="1109523" y="-76200"/>
              <a:ext cx="7555787" cy="9245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879"/>
                </a:lnSpc>
              </a:pPr>
              <a:r>
                <a:rPr lang="en-US" sz="4199">
                  <a:solidFill>
                    <a:srgbClr val="143244"/>
                  </a:solidFill>
                  <a:latin typeface="DM Sans"/>
                  <a:ea typeface="DM Sans"/>
                  <a:cs typeface="DM Sans"/>
                  <a:sym typeface="DM Sans"/>
                </a:rPr>
                <a:t>Renee Rae Santos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580439" y="7163802"/>
            <a:ext cx="6498982" cy="636272"/>
            <a:chOff x="0" y="0"/>
            <a:chExt cx="8665310" cy="848362"/>
          </a:xfrm>
        </p:grpSpPr>
        <p:sp>
          <p:nvSpPr>
            <p:cNvPr id="26" name="Freeform 26"/>
            <p:cNvSpPr/>
            <p:nvPr/>
          </p:nvSpPr>
          <p:spPr>
            <a:xfrm>
              <a:off x="0" y="79951"/>
              <a:ext cx="799373" cy="688460"/>
            </a:xfrm>
            <a:custGeom>
              <a:avLst/>
              <a:gdLst/>
              <a:ahLst/>
              <a:cxnLst/>
              <a:rect l="l" t="t" r="r" b="b"/>
              <a:pathLst>
                <a:path w="799373" h="688460">
                  <a:moveTo>
                    <a:pt x="0" y="0"/>
                  </a:moveTo>
                  <a:lnTo>
                    <a:pt x="799373" y="0"/>
                  </a:lnTo>
                  <a:lnTo>
                    <a:pt x="799373" y="688460"/>
                  </a:lnTo>
                  <a:lnTo>
                    <a:pt x="0" y="6884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7" name="TextBox 27"/>
            <p:cNvSpPr txBox="1"/>
            <p:nvPr/>
          </p:nvSpPr>
          <p:spPr>
            <a:xfrm>
              <a:off x="1109523" y="-76200"/>
              <a:ext cx="7555787" cy="9245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879"/>
                </a:lnSpc>
              </a:pPr>
              <a:r>
                <a:rPr lang="en-US" sz="4199">
                  <a:solidFill>
                    <a:srgbClr val="143244"/>
                  </a:solidFill>
                  <a:latin typeface="DM Sans"/>
                  <a:ea typeface="DM Sans"/>
                  <a:cs typeface="DM Sans"/>
                  <a:sym typeface="DM Sans"/>
                </a:rPr>
                <a:t>Hazal Turken</a:t>
              </a:r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1400175" y="2861879"/>
            <a:ext cx="6568765" cy="1295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200"/>
              </a:lnSpc>
            </a:pPr>
            <a:r>
              <a:rPr lang="en-US" sz="8500" b="1">
                <a:solidFill>
                  <a:srgbClr val="143244"/>
                </a:solidFill>
                <a:latin typeface="DM Sans Bold"/>
                <a:ea typeface="DM Sans Bold"/>
                <a:cs typeface="DM Sans Bold"/>
                <a:sym typeface="DM Sans Bold"/>
              </a:rPr>
              <a:t>THANK YOU!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2302100" y="1200150"/>
            <a:ext cx="3191427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 b="1">
                <a:solidFill>
                  <a:srgbClr val="143244"/>
                </a:solidFill>
                <a:latin typeface="DM Sans Bold"/>
                <a:ea typeface="DM Sans Bold"/>
                <a:cs typeface="DM Sans Bold"/>
                <a:sym typeface="DM Sans Bold"/>
              </a:rPr>
              <a:t>GROUP 8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-2919194" y="7875222"/>
            <a:ext cx="4292203" cy="4346535"/>
          </a:xfrm>
          <a:custGeom>
            <a:avLst/>
            <a:gdLst/>
            <a:ahLst/>
            <a:cxnLst/>
            <a:rect l="l" t="t" r="r" b="b"/>
            <a:pathLst>
              <a:path w="4292203" h="4346535">
                <a:moveTo>
                  <a:pt x="0" y="0"/>
                </a:moveTo>
                <a:lnTo>
                  <a:pt x="4292203" y="0"/>
                </a:lnTo>
                <a:lnTo>
                  <a:pt x="4292203" y="4346535"/>
                </a:lnTo>
                <a:lnTo>
                  <a:pt x="0" y="43465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5400000">
            <a:off x="-778756" y="9676032"/>
            <a:ext cx="1557512" cy="1064949"/>
          </a:xfrm>
          <a:custGeom>
            <a:avLst/>
            <a:gdLst/>
            <a:ahLst/>
            <a:cxnLst/>
            <a:rect l="l" t="t" r="r" b="b"/>
            <a:pathLst>
              <a:path w="1557512" h="1064949">
                <a:moveTo>
                  <a:pt x="0" y="0"/>
                </a:moveTo>
                <a:lnTo>
                  <a:pt x="1557512" y="0"/>
                </a:lnTo>
                <a:lnTo>
                  <a:pt x="1557512" y="1064948"/>
                </a:lnTo>
                <a:lnTo>
                  <a:pt x="0" y="106494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5400000">
            <a:off x="10509577" y="1962653"/>
            <a:ext cx="9236522" cy="3488724"/>
          </a:xfrm>
          <a:custGeom>
            <a:avLst/>
            <a:gdLst/>
            <a:ahLst/>
            <a:cxnLst/>
            <a:rect l="l" t="t" r="r" b="b"/>
            <a:pathLst>
              <a:path w="9236522" h="3488724">
                <a:moveTo>
                  <a:pt x="0" y="0"/>
                </a:moveTo>
                <a:lnTo>
                  <a:pt x="9236522" y="0"/>
                </a:lnTo>
                <a:lnTo>
                  <a:pt x="9236522" y="3488723"/>
                </a:lnTo>
                <a:lnTo>
                  <a:pt x="0" y="348872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-43207"/>
            </a:stretch>
          </a:blipFill>
        </p:spPr>
      </p:sp>
      <p:grpSp>
        <p:nvGrpSpPr>
          <p:cNvPr id="5" name="Group 5"/>
          <p:cNvGrpSpPr/>
          <p:nvPr/>
        </p:nvGrpSpPr>
        <p:grpSpPr>
          <a:xfrm rot="-5400000">
            <a:off x="2203899" y="-3169311"/>
            <a:ext cx="865876" cy="6338622"/>
            <a:chOff x="0" y="0"/>
            <a:chExt cx="1154501" cy="8451496"/>
          </a:xfrm>
        </p:grpSpPr>
        <p:sp>
          <p:nvSpPr>
            <p:cNvPr id="6" name="Freeform 6"/>
            <p:cNvSpPr/>
            <p:nvPr/>
          </p:nvSpPr>
          <p:spPr>
            <a:xfrm rot="-5400000">
              <a:off x="-893451" y="3660623"/>
              <a:ext cx="2941403" cy="1154501"/>
            </a:xfrm>
            <a:custGeom>
              <a:avLst/>
              <a:gdLst/>
              <a:ahLst/>
              <a:cxnLst/>
              <a:rect l="l" t="t" r="r" b="b"/>
              <a:pathLst>
                <a:path w="2941403" h="1154501">
                  <a:moveTo>
                    <a:pt x="0" y="0"/>
                  </a:moveTo>
                  <a:lnTo>
                    <a:pt x="2941403" y="0"/>
                  </a:lnTo>
                  <a:lnTo>
                    <a:pt x="2941403" y="1154500"/>
                  </a:lnTo>
                  <a:lnTo>
                    <a:pt x="0" y="11545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 rot="-5400000">
              <a:off x="-719556" y="6577440"/>
              <a:ext cx="2593612" cy="1154501"/>
            </a:xfrm>
            <a:custGeom>
              <a:avLst/>
              <a:gdLst/>
              <a:ahLst/>
              <a:cxnLst/>
              <a:rect l="l" t="t" r="r" b="b"/>
              <a:pathLst>
                <a:path w="2593612" h="1154501">
                  <a:moveTo>
                    <a:pt x="0" y="0"/>
                  </a:moveTo>
                  <a:lnTo>
                    <a:pt x="2593612" y="0"/>
                  </a:lnTo>
                  <a:lnTo>
                    <a:pt x="2593612" y="1154500"/>
                  </a:lnTo>
                  <a:lnTo>
                    <a:pt x="0" y="11545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r="-13409"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 rot="-5400000">
              <a:off x="-719556" y="719556"/>
              <a:ext cx="2593612" cy="1154501"/>
            </a:xfrm>
            <a:custGeom>
              <a:avLst/>
              <a:gdLst/>
              <a:ahLst/>
              <a:cxnLst/>
              <a:rect l="l" t="t" r="r" b="b"/>
              <a:pathLst>
                <a:path w="2593612" h="1154501">
                  <a:moveTo>
                    <a:pt x="0" y="0"/>
                  </a:moveTo>
                  <a:lnTo>
                    <a:pt x="2593612" y="0"/>
                  </a:lnTo>
                  <a:lnTo>
                    <a:pt x="2593612" y="1154500"/>
                  </a:lnTo>
                  <a:lnTo>
                    <a:pt x="0" y="11545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r="-13409"/>
              </a:stretch>
            </a:blipFill>
          </p:spPr>
        </p:sp>
      </p:grpSp>
      <p:sp>
        <p:nvSpPr>
          <p:cNvPr id="9" name="Freeform 9"/>
          <p:cNvSpPr/>
          <p:nvPr/>
        </p:nvSpPr>
        <p:spPr>
          <a:xfrm rot="-10800000">
            <a:off x="5084665" y="8601075"/>
            <a:ext cx="1002898" cy="339223"/>
          </a:xfrm>
          <a:custGeom>
            <a:avLst/>
            <a:gdLst/>
            <a:ahLst/>
            <a:cxnLst/>
            <a:rect l="l" t="t" r="r" b="b"/>
            <a:pathLst>
              <a:path w="1002898" h="339223">
                <a:moveTo>
                  <a:pt x="0" y="0"/>
                </a:moveTo>
                <a:lnTo>
                  <a:pt x="1002898" y="0"/>
                </a:lnTo>
                <a:lnTo>
                  <a:pt x="1002898" y="339223"/>
                </a:lnTo>
                <a:lnTo>
                  <a:pt x="0" y="33922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b="-179015"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076325" y="4854471"/>
            <a:ext cx="264344" cy="264344"/>
          </a:xfrm>
          <a:custGeom>
            <a:avLst/>
            <a:gdLst/>
            <a:ahLst/>
            <a:cxnLst/>
            <a:rect l="l" t="t" r="r" b="b"/>
            <a:pathLst>
              <a:path w="264344" h="264344">
                <a:moveTo>
                  <a:pt x="0" y="0"/>
                </a:moveTo>
                <a:lnTo>
                  <a:pt x="264344" y="0"/>
                </a:lnTo>
                <a:lnTo>
                  <a:pt x="264344" y="264344"/>
                </a:lnTo>
                <a:lnTo>
                  <a:pt x="0" y="264344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076325" y="5453389"/>
            <a:ext cx="264344" cy="264344"/>
          </a:xfrm>
          <a:custGeom>
            <a:avLst/>
            <a:gdLst/>
            <a:ahLst/>
            <a:cxnLst/>
            <a:rect l="l" t="t" r="r" b="b"/>
            <a:pathLst>
              <a:path w="264344" h="264344">
                <a:moveTo>
                  <a:pt x="0" y="0"/>
                </a:moveTo>
                <a:lnTo>
                  <a:pt x="264344" y="0"/>
                </a:lnTo>
                <a:lnTo>
                  <a:pt x="264344" y="264345"/>
                </a:lnTo>
                <a:lnTo>
                  <a:pt x="0" y="264345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076325" y="6164549"/>
            <a:ext cx="264344" cy="264344"/>
          </a:xfrm>
          <a:custGeom>
            <a:avLst/>
            <a:gdLst/>
            <a:ahLst/>
            <a:cxnLst/>
            <a:rect l="l" t="t" r="r" b="b"/>
            <a:pathLst>
              <a:path w="264344" h="264344">
                <a:moveTo>
                  <a:pt x="0" y="0"/>
                </a:moveTo>
                <a:lnTo>
                  <a:pt x="264344" y="0"/>
                </a:lnTo>
                <a:lnTo>
                  <a:pt x="264344" y="264344"/>
                </a:lnTo>
                <a:lnTo>
                  <a:pt x="0" y="264344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13891880" y="-204950"/>
            <a:ext cx="4827580" cy="10149982"/>
            <a:chOff x="0" y="0"/>
            <a:chExt cx="660400" cy="138849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60400" cy="1388490"/>
            </a:xfrm>
            <a:custGeom>
              <a:avLst/>
              <a:gdLst/>
              <a:ahLst/>
              <a:cxnLst/>
              <a:rect l="l" t="t" r="r" b="b"/>
              <a:pathLst>
                <a:path w="660400" h="1388490">
                  <a:moveTo>
                    <a:pt x="220252" y="1369421"/>
                  </a:moveTo>
                  <a:cubicBezTo>
                    <a:pt x="254109" y="1380935"/>
                    <a:pt x="292600" y="1388490"/>
                    <a:pt x="330378" y="1388490"/>
                  </a:cubicBezTo>
                  <a:cubicBezTo>
                    <a:pt x="368157" y="1388490"/>
                    <a:pt x="404509" y="1382013"/>
                    <a:pt x="438009" y="1370499"/>
                  </a:cubicBezTo>
                  <a:cubicBezTo>
                    <a:pt x="438723" y="1370140"/>
                    <a:pt x="439435" y="1370140"/>
                    <a:pt x="440148" y="1369781"/>
                  </a:cubicBezTo>
                  <a:cubicBezTo>
                    <a:pt x="565955" y="1323725"/>
                    <a:pt x="658618" y="1202111"/>
                    <a:pt x="660400" y="1047201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1046423"/>
                  </a:lnTo>
                  <a:cubicBezTo>
                    <a:pt x="1782" y="1202830"/>
                    <a:pt x="93019" y="1324445"/>
                    <a:pt x="220252" y="1369421"/>
                  </a:cubicBezTo>
                  <a:close/>
                </a:path>
              </a:pathLst>
            </a:custGeom>
            <a:blipFill>
              <a:blip r:embed="rId15"/>
              <a:stretch>
                <a:fillRect l="-130186" r="-84901"/>
              </a:stretch>
            </a:blipFill>
            <a:ln w="114300" cap="sq">
              <a:solidFill>
                <a:srgbClr val="FFFFFF"/>
              </a:solidFill>
              <a:prstDash val="solid"/>
              <a:miter/>
            </a:ln>
          </p:spPr>
        </p:sp>
      </p:grpSp>
      <p:sp>
        <p:nvSpPr>
          <p:cNvPr id="15" name="Freeform 15"/>
          <p:cNvSpPr/>
          <p:nvPr/>
        </p:nvSpPr>
        <p:spPr>
          <a:xfrm>
            <a:off x="-4003207" y="-1651210"/>
            <a:ext cx="5203119" cy="4114800"/>
          </a:xfrm>
          <a:custGeom>
            <a:avLst/>
            <a:gdLst/>
            <a:ahLst/>
            <a:cxnLst/>
            <a:rect l="l" t="t" r="r" b="b"/>
            <a:pathLst>
              <a:path w="5203119" h="4114800">
                <a:moveTo>
                  <a:pt x="0" y="0"/>
                </a:moveTo>
                <a:lnTo>
                  <a:pt x="5203119" y="0"/>
                </a:lnTo>
                <a:lnTo>
                  <a:pt x="520311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alphaModFix amt="9999"/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3364323" y="7852444"/>
            <a:ext cx="5119815" cy="832986"/>
          </a:xfrm>
          <a:custGeom>
            <a:avLst/>
            <a:gdLst/>
            <a:ahLst/>
            <a:cxnLst/>
            <a:rect l="l" t="t" r="r" b="b"/>
            <a:pathLst>
              <a:path w="5119815" h="832986">
                <a:moveTo>
                  <a:pt x="0" y="0"/>
                </a:moveTo>
                <a:lnTo>
                  <a:pt x="5119816" y="0"/>
                </a:lnTo>
                <a:lnTo>
                  <a:pt x="5119816" y="832986"/>
                </a:lnTo>
                <a:lnTo>
                  <a:pt x="0" y="832986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8827522" y="7764840"/>
            <a:ext cx="3595510" cy="920589"/>
          </a:xfrm>
          <a:custGeom>
            <a:avLst/>
            <a:gdLst/>
            <a:ahLst/>
            <a:cxnLst/>
            <a:rect l="l" t="t" r="r" b="b"/>
            <a:pathLst>
              <a:path w="3595510" h="920589">
                <a:moveTo>
                  <a:pt x="0" y="0"/>
                </a:moveTo>
                <a:lnTo>
                  <a:pt x="3595510" y="0"/>
                </a:lnTo>
                <a:lnTo>
                  <a:pt x="3595510" y="920590"/>
                </a:lnTo>
                <a:lnTo>
                  <a:pt x="0" y="920590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4628741" y="8862010"/>
            <a:ext cx="2590979" cy="849730"/>
          </a:xfrm>
          <a:custGeom>
            <a:avLst/>
            <a:gdLst/>
            <a:ahLst/>
            <a:cxnLst/>
            <a:rect l="l" t="t" r="r" b="b"/>
            <a:pathLst>
              <a:path w="2590979" h="849730">
                <a:moveTo>
                  <a:pt x="0" y="0"/>
                </a:moveTo>
                <a:lnTo>
                  <a:pt x="2590979" y="0"/>
                </a:lnTo>
                <a:lnTo>
                  <a:pt x="2590979" y="849730"/>
                </a:lnTo>
                <a:lnTo>
                  <a:pt x="0" y="849730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9419995" y="8770687"/>
            <a:ext cx="2170477" cy="1039544"/>
          </a:xfrm>
          <a:custGeom>
            <a:avLst/>
            <a:gdLst/>
            <a:ahLst/>
            <a:cxnLst/>
            <a:rect l="l" t="t" r="r" b="b"/>
            <a:pathLst>
              <a:path w="2170477" h="1039544">
                <a:moveTo>
                  <a:pt x="0" y="0"/>
                </a:moveTo>
                <a:lnTo>
                  <a:pt x="2170478" y="0"/>
                </a:lnTo>
                <a:lnTo>
                  <a:pt x="2170478" y="1039544"/>
                </a:lnTo>
                <a:lnTo>
                  <a:pt x="0" y="1039544"/>
                </a:lnTo>
                <a:lnTo>
                  <a:pt x="0" y="0"/>
                </a:lnTo>
                <a:close/>
              </a:path>
            </a:pathLst>
          </a:custGeom>
          <a:blipFill>
            <a:blip r:embed="rId21"/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1552285" y="4728221"/>
            <a:ext cx="11546674" cy="486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1"/>
              </a:lnSpc>
            </a:pPr>
            <a:r>
              <a:rPr lang="en-US" sz="2734">
                <a:solidFill>
                  <a:srgbClr val="143244"/>
                </a:solidFill>
                <a:latin typeface="DM Sans"/>
                <a:ea typeface="DM Sans"/>
                <a:cs typeface="DM Sans"/>
                <a:sym typeface="DM Sans"/>
              </a:rPr>
              <a:t>Air Canada and WestJet are the dominant carriers in Canada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552285" y="5327139"/>
            <a:ext cx="11831191" cy="486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1"/>
              </a:lnSpc>
            </a:pPr>
            <a:r>
              <a:rPr lang="en-US" sz="2734">
                <a:solidFill>
                  <a:srgbClr val="143244"/>
                </a:solidFill>
                <a:latin typeface="DM Sans"/>
                <a:ea typeface="DM Sans"/>
                <a:cs typeface="DM Sans"/>
                <a:sym typeface="DM Sans"/>
              </a:rPr>
              <a:t>Newer / smaller carriers like Porter and Flair are gaining market share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552285" y="6023054"/>
            <a:ext cx="11265811" cy="1515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1"/>
              </a:lnSpc>
            </a:pPr>
            <a:r>
              <a:rPr lang="en-US" sz="2734">
                <a:solidFill>
                  <a:srgbClr val="143244"/>
                </a:solidFill>
                <a:latin typeface="DM Sans"/>
                <a:ea typeface="DM Sans"/>
                <a:cs typeface="DM Sans"/>
                <a:sym typeface="DM Sans"/>
              </a:rPr>
              <a:t>As of 2025, Porter has about 9.3% of domestic weekly seat capacity (according to CAPA data) — showing non-“big two” carriers are increasingly relevant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076325" y="3223838"/>
            <a:ext cx="10641193" cy="11067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09"/>
              </a:lnSpc>
            </a:pPr>
            <a:r>
              <a:rPr lang="en-US" sz="3149" b="1" dirty="0">
                <a:solidFill>
                  <a:srgbClr val="143244"/>
                </a:solidFill>
                <a:latin typeface="DM Sans Bold"/>
                <a:ea typeface="DM Sans Bold"/>
                <a:cs typeface="DM Sans Bold"/>
                <a:sym typeface="DM Sans Bold"/>
              </a:rPr>
              <a:t>The Canadian airlines industry recorded CAD 23.8 billion in revenue in 2023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028700" y="1660525"/>
            <a:ext cx="5969568" cy="1101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9099"/>
              </a:lnSpc>
            </a:pPr>
            <a:r>
              <a:rPr lang="en-US" sz="6499" b="1">
                <a:solidFill>
                  <a:srgbClr val="143244"/>
                </a:solidFill>
                <a:latin typeface="DM Sans Bold"/>
                <a:ea typeface="DM Sans Bold"/>
                <a:cs typeface="DM Sans Bold"/>
                <a:sym typeface="DM Sans Bold"/>
              </a:rPr>
              <a:t>Introduction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-2919194" y="8540166"/>
            <a:ext cx="4292203" cy="4346535"/>
          </a:xfrm>
          <a:custGeom>
            <a:avLst/>
            <a:gdLst/>
            <a:ahLst/>
            <a:cxnLst/>
            <a:rect l="l" t="t" r="r" b="b"/>
            <a:pathLst>
              <a:path w="4292203" h="4346535">
                <a:moveTo>
                  <a:pt x="0" y="0"/>
                </a:moveTo>
                <a:lnTo>
                  <a:pt x="4292203" y="0"/>
                </a:lnTo>
                <a:lnTo>
                  <a:pt x="4292203" y="4346535"/>
                </a:lnTo>
                <a:lnTo>
                  <a:pt x="0" y="43465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5400000">
            <a:off x="-778756" y="9676032"/>
            <a:ext cx="1557512" cy="1064949"/>
          </a:xfrm>
          <a:custGeom>
            <a:avLst/>
            <a:gdLst/>
            <a:ahLst/>
            <a:cxnLst/>
            <a:rect l="l" t="t" r="r" b="b"/>
            <a:pathLst>
              <a:path w="1557512" h="1064949">
                <a:moveTo>
                  <a:pt x="0" y="0"/>
                </a:moveTo>
                <a:lnTo>
                  <a:pt x="1557512" y="0"/>
                </a:lnTo>
                <a:lnTo>
                  <a:pt x="1557512" y="1064948"/>
                </a:lnTo>
                <a:lnTo>
                  <a:pt x="0" y="10649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-532474" y="1121822"/>
            <a:ext cx="865876" cy="4263243"/>
            <a:chOff x="0" y="0"/>
            <a:chExt cx="1154501" cy="5684324"/>
          </a:xfrm>
        </p:grpSpPr>
        <p:sp>
          <p:nvSpPr>
            <p:cNvPr id="5" name="Freeform 5"/>
            <p:cNvSpPr/>
            <p:nvPr/>
          </p:nvSpPr>
          <p:spPr>
            <a:xfrm rot="5400000">
              <a:off x="-893451" y="3636372"/>
              <a:ext cx="2941403" cy="1154501"/>
            </a:xfrm>
            <a:custGeom>
              <a:avLst/>
              <a:gdLst/>
              <a:ahLst/>
              <a:cxnLst/>
              <a:rect l="l" t="t" r="r" b="b"/>
              <a:pathLst>
                <a:path w="2941403" h="1154501">
                  <a:moveTo>
                    <a:pt x="0" y="0"/>
                  </a:moveTo>
                  <a:lnTo>
                    <a:pt x="2941403" y="0"/>
                  </a:lnTo>
                  <a:lnTo>
                    <a:pt x="2941403" y="1154501"/>
                  </a:lnTo>
                  <a:lnTo>
                    <a:pt x="0" y="11545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 rot="5400000">
              <a:off x="-719556" y="719556"/>
              <a:ext cx="2593612" cy="1154501"/>
            </a:xfrm>
            <a:custGeom>
              <a:avLst/>
              <a:gdLst/>
              <a:ahLst/>
              <a:cxnLst/>
              <a:rect l="l" t="t" r="r" b="b"/>
              <a:pathLst>
                <a:path w="2593612" h="1154501">
                  <a:moveTo>
                    <a:pt x="0" y="0"/>
                  </a:moveTo>
                  <a:lnTo>
                    <a:pt x="2593612" y="0"/>
                  </a:lnTo>
                  <a:lnTo>
                    <a:pt x="2593612" y="1154500"/>
                  </a:lnTo>
                  <a:lnTo>
                    <a:pt x="0" y="11545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r="-13409"/>
              </a:stretch>
            </a:blipFill>
          </p:spPr>
        </p:sp>
      </p:grpSp>
      <p:sp>
        <p:nvSpPr>
          <p:cNvPr id="7" name="Freeform 7"/>
          <p:cNvSpPr/>
          <p:nvPr/>
        </p:nvSpPr>
        <p:spPr>
          <a:xfrm rot="-10800000">
            <a:off x="15760176" y="8919077"/>
            <a:ext cx="1002898" cy="339223"/>
          </a:xfrm>
          <a:custGeom>
            <a:avLst/>
            <a:gdLst/>
            <a:ahLst/>
            <a:cxnLst/>
            <a:rect l="l" t="t" r="r" b="b"/>
            <a:pathLst>
              <a:path w="1002898" h="339223">
                <a:moveTo>
                  <a:pt x="0" y="0"/>
                </a:moveTo>
                <a:lnTo>
                  <a:pt x="1002898" y="0"/>
                </a:lnTo>
                <a:lnTo>
                  <a:pt x="1002898" y="339223"/>
                </a:lnTo>
                <a:lnTo>
                  <a:pt x="0" y="33922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b="-179015"/>
            </a:stretch>
          </a:blipFill>
        </p:spPr>
      </p:sp>
      <p:sp>
        <p:nvSpPr>
          <p:cNvPr id="8" name="Freeform 8"/>
          <p:cNvSpPr/>
          <p:nvPr/>
        </p:nvSpPr>
        <p:spPr>
          <a:xfrm rot="-5400000">
            <a:off x="17082857" y="-1775034"/>
            <a:ext cx="2966307" cy="3003855"/>
          </a:xfrm>
          <a:custGeom>
            <a:avLst/>
            <a:gdLst/>
            <a:ahLst/>
            <a:cxnLst/>
            <a:rect l="l" t="t" r="r" b="b"/>
            <a:pathLst>
              <a:path w="2966307" h="3003855">
                <a:moveTo>
                  <a:pt x="0" y="0"/>
                </a:moveTo>
                <a:lnTo>
                  <a:pt x="2966306" y="0"/>
                </a:lnTo>
                <a:lnTo>
                  <a:pt x="2966306" y="3003855"/>
                </a:lnTo>
                <a:lnTo>
                  <a:pt x="0" y="300385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5400000">
            <a:off x="17509244" y="-661394"/>
            <a:ext cx="1557512" cy="1064949"/>
          </a:xfrm>
          <a:custGeom>
            <a:avLst/>
            <a:gdLst/>
            <a:ahLst/>
            <a:cxnLst/>
            <a:rect l="l" t="t" r="r" b="b"/>
            <a:pathLst>
              <a:path w="1557512" h="1064949">
                <a:moveTo>
                  <a:pt x="0" y="0"/>
                </a:moveTo>
                <a:lnTo>
                  <a:pt x="1557512" y="0"/>
                </a:lnTo>
                <a:lnTo>
                  <a:pt x="1557512" y="1064948"/>
                </a:lnTo>
                <a:lnTo>
                  <a:pt x="0" y="10649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-4003207" y="-1651210"/>
            <a:ext cx="5203119" cy="4114800"/>
          </a:xfrm>
          <a:custGeom>
            <a:avLst/>
            <a:gdLst/>
            <a:ahLst/>
            <a:cxnLst/>
            <a:rect l="l" t="t" r="r" b="b"/>
            <a:pathLst>
              <a:path w="5203119" h="4114800">
                <a:moveTo>
                  <a:pt x="0" y="0"/>
                </a:moveTo>
                <a:lnTo>
                  <a:pt x="5203119" y="0"/>
                </a:lnTo>
                <a:lnTo>
                  <a:pt x="520311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alphaModFix amt="9999"/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-943346" y="-2001197"/>
            <a:ext cx="10239746" cy="2351495"/>
          </a:xfrm>
          <a:custGeom>
            <a:avLst/>
            <a:gdLst/>
            <a:ahLst/>
            <a:cxnLst/>
            <a:rect l="l" t="t" r="r" b="b"/>
            <a:pathLst>
              <a:path w="10239746" h="2351495">
                <a:moveTo>
                  <a:pt x="0" y="0"/>
                </a:moveTo>
                <a:lnTo>
                  <a:pt x="10239746" y="0"/>
                </a:lnTo>
                <a:lnTo>
                  <a:pt x="10239746" y="2351494"/>
                </a:lnTo>
                <a:lnTo>
                  <a:pt x="0" y="235149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t="-319671"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9051927" y="9963150"/>
            <a:ext cx="11016011" cy="1802340"/>
          </a:xfrm>
          <a:custGeom>
            <a:avLst/>
            <a:gdLst/>
            <a:ahLst/>
            <a:cxnLst/>
            <a:rect l="l" t="t" r="r" b="b"/>
            <a:pathLst>
              <a:path w="11016011" h="1802340">
                <a:moveTo>
                  <a:pt x="0" y="0"/>
                </a:moveTo>
                <a:lnTo>
                  <a:pt x="11016011" y="0"/>
                </a:lnTo>
                <a:lnTo>
                  <a:pt x="11016011" y="1802340"/>
                </a:lnTo>
                <a:lnTo>
                  <a:pt x="0" y="180234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t="-407300"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295162" y="5944388"/>
            <a:ext cx="15061713" cy="2974688"/>
          </a:xfrm>
          <a:custGeom>
            <a:avLst/>
            <a:gdLst/>
            <a:ahLst/>
            <a:cxnLst/>
            <a:rect l="l" t="t" r="r" b="b"/>
            <a:pathLst>
              <a:path w="15061713" h="2974688">
                <a:moveTo>
                  <a:pt x="0" y="0"/>
                </a:moveTo>
                <a:lnTo>
                  <a:pt x="15061713" y="0"/>
                </a:lnTo>
                <a:lnTo>
                  <a:pt x="15061713" y="2974689"/>
                </a:lnTo>
                <a:lnTo>
                  <a:pt x="0" y="2974689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  <p:sp>
        <p:nvSpPr>
          <p:cNvPr id="14" name="TextBox 14"/>
          <p:cNvSpPr txBox="1"/>
          <p:nvPr/>
        </p:nvSpPr>
        <p:spPr>
          <a:xfrm>
            <a:off x="6313004" y="1086222"/>
            <a:ext cx="5661991" cy="1127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39"/>
              </a:lnSpc>
            </a:pPr>
            <a:r>
              <a:rPr lang="en-US" sz="6599" b="1">
                <a:solidFill>
                  <a:srgbClr val="143244"/>
                </a:solidFill>
                <a:latin typeface="DM Sans Bold"/>
                <a:ea typeface="DM Sans Bold"/>
                <a:cs typeface="DM Sans Bold"/>
                <a:sym typeface="DM Sans Bold"/>
              </a:rPr>
              <a:t>Methodology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99912" y="2472395"/>
            <a:ext cx="9428546" cy="7810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00"/>
              </a:lnSpc>
            </a:pPr>
            <a:r>
              <a:rPr lang="en-US" sz="4500" b="1">
                <a:solidFill>
                  <a:srgbClr val="143244"/>
                </a:solidFill>
                <a:latin typeface="DM Sans Bold"/>
                <a:ea typeface="DM Sans Bold"/>
                <a:cs typeface="DM Sans Bold"/>
                <a:sym typeface="DM Sans Bold"/>
              </a:rPr>
              <a:t>Dataset Summary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199912" y="3482044"/>
            <a:ext cx="14560264" cy="22313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80056" lvl="1" indent="-340028" algn="l">
              <a:lnSpc>
                <a:spcPts val="4409"/>
              </a:lnSpc>
              <a:buFont typeface="Arial"/>
              <a:buChar char="•"/>
            </a:pPr>
            <a:r>
              <a:rPr lang="en-US" sz="3149" dirty="0">
                <a:solidFill>
                  <a:srgbClr val="143244"/>
                </a:solidFill>
                <a:latin typeface="DM Sans"/>
                <a:ea typeface="DM Sans"/>
                <a:cs typeface="DM Sans"/>
                <a:sym typeface="DM Sans"/>
              </a:rPr>
              <a:t>The dataset consists of Airline Passenger Satisfaction Survey</a:t>
            </a:r>
          </a:p>
          <a:p>
            <a:pPr marL="680056" lvl="1" indent="-340028" algn="l">
              <a:lnSpc>
                <a:spcPts val="4409"/>
              </a:lnSpc>
              <a:buFont typeface="Arial"/>
              <a:buChar char="•"/>
            </a:pPr>
            <a:r>
              <a:rPr lang="en-US" sz="3149" dirty="0">
                <a:solidFill>
                  <a:srgbClr val="143244"/>
                </a:solidFill>
                <a:latin typeface="DM Sans"/>
                <a:ea typeface="DM Sans"/>
                <a:cs typeface="DM Sans"/>
                <a:sym typeface="DM Sans"/>
              </a:rPr>
              <a:t>Survey data comprises of </a:t>
            </a:r>
            <a:r>
              <a:rPr lang="en-US" sz="3149" b="1" dirty="0">
                <a:solidFill>
                  <a:srgbClr val="143244"/>
                </a:solidFill>
                <a:latin typeface="DM Sans"/>
                <a:ea typeface="DM Sans"/>
                <a:cs typeface="DM Sans"/>
                <a:sym typeface="DM Sans"/>
              </a:rPr>
              <a:t>103904 responses and 25 columns</a:t>
            </a:r>
          </a:p>
          <a:p>
            <a:pPr marL="680056" lvl="1" indent="-340028" algn="l">
              <a:lnSpc>
                <a:spcPts val="4409"/>
              </a:lnSpc>
              <a:buFont typeface="Arial"/>
              <a:buChar char="•"/>
            </a:pPr>
            <a:r>
              <a:rPr lang="en-US" sz="3149" dirty="0">
                <a:solidFill>
                  <a:srgbClr val="143244"/>
                </a:solidFill>
                <a:latin typeface="DM Sans"/>
                <a:ea typeface="DM Sans"/>
                <a:cs typeface="DM Sans"/>
                <a:sym typeface="DM Sans"/>
              </a:rPr>
              <a:t>Data spans from customer segmentation and service area responses - rated 0-5 having 5 as the highest rating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-2919194" y="8540166"/>
            <a:ext cx="4292203" cy="4346535"/>
          </a:xfrm>
          <a:custGeom>
            <a:avLst/>
            <a:gdLst/>
            <a:ahLst/>
            <a:cxnLst/>
            <a:rect l="l" t="t" r="r" b="b"/>
            <a:pathLst>
              <a:path w="4292203" h="4346535">
                <a:moveTo>
                  <a:pt x="0" y="0"/>
                </a:moveTo>
                <a:lnTo>
                  <a:pt x="4292203" y="0"/>
                </a:lnTo>
                <a:lnTo>
                  <a:pt x="4292203" y="4346535"/>
                </a:lnTo>
                <a:lnTo>
                  <a:pt x="0" y="43465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5400000">
            <a:off x="-778756" y="9676032"/>
            <a:ext cx="1557512" cy="1064949"/>
          </a:xfrm>
          <a:custGeom>
            <a:avLst/>
            <a:gdLst/>
            <a:ahLst/>
            <a:cxnLst/>
            <a:rect l="l" t="t" r="r" b="b"/>
            <a:pathLst>
              <a:path w="1557512" h="1064949">
                <a:moveTo>
                  <a:pt x="0" y="0"/>
                </a:moveTo>
                <a:lnTo>
                  <a:pt x="1557512" y="0"/>
                </a:lnTo>
                <a:lnTo>
                  <a:pt x="1557512" y="1064948"/>
                </a:lnTo>
                <a:lnTo>
                  <a:pt x="0" y="10649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-532474" y="1121822"/>
            <a:ext cx="865876" cy="4263243"/>
            <a:chOff x="0" y="0"/>
            <a:chExt cx="1154501" cy="5684324"/>
          </a:xfrm>
        </p:grpSpPr>
        <p:sp>
          <p:nvSpPr>
            <p:cNvPr id="5" name="Freeform 5"/>
            <p:cNvSpPr/>
            <p:nvPr/>
          </p:nvSpPr>
          <p:spPr>
            <a:xfrm rot="5400000">
              <a:off x="-893451" y="3636372"/>
              <a:ext cx="2941403" cy="1154501"/>
            </a:xfrm>
            <a:custGeom>
              <a:avLst/>
              <a:gdLst/>
              <a:ahLst/>
              <a:cxnLst/>
              <a:rect l="l" t="t" r="r" b="b"/>
              <a:pathLst>
                <a:path w="2941403" h="1154501">
                  <a:moveTo>
                    <a:pt x="0" y="0"/>
                  </a:moveTo>
                  <a:lnTo>
                    <a:pt x="2941403" y="0"/>
                  </a:lnTo>
                  <a:lnTo>
                    <a:pt x="2941403" y="1154501"/>
                  </a:lnTo>
                  <a:lnTo>
                    <a:pt x="0" y="11545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 rot="5400000">
              <a:off x="-719556" y="719556"/>
              <a:ext cx="2593612" cy="1154501"/>
            </a:xfrm>
            <a:custGeom>
              <a:avLst/>
              <a:gdLst/>
              <a:ahLst/>
              <a:cxnLst/>
              <a:rect l="l" t="t" r="r" b="b"/>
              <a:pathLst>
                <a:path w="2593612" h="1154501">
                  <a:moveTo>
                    <a:pt x="0" y="0"/>
                  </a:moveTo>
                  <a:lnTo>
                    <a:pt x="2593612" y="0"/>
                  </a:lnTo>
                  <a:lnTo>
                    <a:pt x="2593612" y="1154500"/>
                  </a:lnTo>
                  <a:lnTo>
                    <a:pt x="0" y="11545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r="-13409"/>
              </a:stretch>
            </a:blipFill>
          </p:spPr>
        </p:sp>
      </p:grpSp>
      <p:sp>
        <p:nvSpPr>
          <p:cNvPr id="7" name="Freeform 7"/>
          <p:cNvSpPr/>
          <p:nvPr/>
        </p:nvSpPr>
        <p:spPr>
          <a:xfrm rot="-5400000">
            <a:off x="17082857" y="-1775034"/>
            <a:ext cx="2966307" cy="3003855"/>
          </a:xfrm>
          <a:custGeom>
            <a:avLst/>
            <a:gdLst/>
            <a:ahLst/>
            <a:cxnLst/>
            <a:rect l="l" t="t" r="r" b="b"/>
            <a:pathLst>
              <a:path w="2966307" h="3003855">
                <a:moveTo>
                  <a:pt x="0" y="0"/>
                </a:moveTo>
                <a:lnTo>
                  <a:pt x="2966306" y="0"/>
                </a:lnTo>
                <a:lnTo>
                  <a:pt x="2966306" y="3003855"/>
                </a:lnTo>
                <a:lnTo>
                  <a:pt x="0" y="300385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5400000">
            <a:off x="17509244" y="-661394"/>
            <a:ext cx="1557512" cy="1064949"/>
          </a:xfrm>
          <a:custGeom>
            <a:avLst/>
            <a:gdLst/>
            <a:ahLst/>
            <a:cxnLst/>
            <a:rect l="l" t="t" r="r" b="b"/>
            <a:pathLst>
              <a:path w="1557512" h="1064949">
                <a:moveTo>
                  <a:pt x="0" y="0"/>
                </a:moveTo>
                <a:lnTo>
                  <a:pt x="1557512" y="0"/>
                </a:lnTo>
                <a:lnTo>
                  <a:pt x="1557512" y="1064948"/>
                </a:lnTo>
                <a:lnTo>
                  <a:pt x="0" y="10649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-4003207" y="-1651210"/>
            <a:ext cx="5203119" cy="4114800"/>
          </a:xfrm>
          <a:custGeom>
            <a:avLst/>
            <a:gdLst/>
            <a:ahLst/>
            <a:cxnLst/>
            <a:rect l="l" t="t" r="r" b="b"/>
            <a:pathLst>
              <a:path w="5203119" h="4114800">
                <a:moveTo>
                  <a:pt x="0" y="0"/>
                </a:moveTo>
                <a:lnTo>
                  <a:pt x="5203119" y="0"/>
                </a:lnTo>
                <a:lnTo>
                  <a:pt x="520311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9999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-943346" y="-2001197"/>
            <a:ext cx="10239746" cy="2351495"/>
          </a:xfrm>
          <a:custGeom>
            <a:avLst/>
            <a:gdLst/>
            <a:ahLst/>
            <a:cxnLst/>
            <a:rect l="l" t="t" r="r" b="b"/>
            <a:pathLst>
              <a:path w="10239746" h="2351495">
                <a:moveTo>
                  <a:pt x="0" y="0"/>
                </a:moveTo>
                <a:lnTo>
                  <a:pt x="10239746" y="0"/>
                </a:lnTo>
                <a:lnTo>
                  <a:pt x="10239746" y="2351494"/>
                </a:lnTo>
                <a:lnTo>
                  <a:pt x="0" y="235149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t="-319671"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9051927" y="9963150"/>
            <a:ext cx="11016011" cy="1802340"/>
          </a:xfrm>
          <a:custGeom>
            <a:avLst/>
            <a:gdLst/>
            <a:ahLst/>
            <a:cxnLst/>
            <a:rect l="l" t="t" r="r" b="b"/>
            <a:pathLst>
              <a:path w="11016011" h="1802340">
                <a:moveTo>
                  <a:pt x="0" y="0"/>
                </a:moveTo>
                <a:lnTo>
                  <a:pt x="11016011" y="0"/>
                </a:lnTo>
                <a:lnTo>
                  <a:pt x="11016011" y="1802340"/>
                </a:lnTo>
                <a:lnTo>
                  <a:pt x="0" y="180234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t="-407300"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6313004" y="1086222"/>
            <a:ext cx="5661991" cy="1127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39"/>
              </a:lnSpc>
            </a:pPr>
            <a:r>
              <a:rPr lang="en-US" sz="6599" b="1">
                <a:solidFill>
                  <a:srgbClr val="143244"/>
                </a:solidFill>
                <a:latin typeface="DM Sans Bold"/>
                <a:ea typeface="DM Sans Bold"/>
                <a:cs typeface="DM Sans Bold"/>
                <a:sym typeface="DM Sans Bold"/>
              </a:rPr>
              <a:t>Methodology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99912" y="2472395"/>
            <a:ext cx="12967423" cy="7810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00"/>
              </a:lnSpc>
            </a:pPr>
            <a:r>
              <a:rPr lang="en-US" sz="4500" b="1">
                <a:solidFill>
                  <a:srgbClr val="143244"/>
                </a:solidFill>
                <a:latin typeface="DM Sans Bold"/>
                <a:ea typeface="DM Sans Bold"/>
                <a:cs typeface="DM Sans Bold"/>
                <a:sym typeface="DM Sans Bold"/>
              </a:rPr>
              <a:t>Data Cleaning and Basic Inspection</a:t>
            </a:r>
          </a:p>
        </p:txBody>
      </p:sp>
      <p:graphicFrame>
        <p:nvGraphicFramePr>
          <p:cNvPr id="15" name="Diagram 14">
            <a:extLst>
              <a:ext uri="{FF2B5EF4-FFF2-40B4-BE49-F238E27FC236}">
                <a16:creationId xmlns:a16="http://schemas.microsoft.com/office/drawing/2014/main" id="{657B2C29-4233-E260-844F-EC7E582C025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18395874"/>
              </p:ext>
            </p:extLst>
          </p:nvPr>
        </p:nvGraphicFramePr>
        <p:xfrm>
          <a:off x="4091002" y="3184957"/>
          <a:ext cx="9906000" cy="67351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6" r:lo="rId17" r:qs="rId18" r:cs="rId19"/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-2919194" y="8540166"/>
            <a:ext cx="4292203" cy="4346535"/>
          </a:xfrm>
          <a:custGeom>
            <a:avLst/>
            <a:gdLst/>
            <a:ahLst/>
            <a:cxnLst/>
            <a:rect l="l" t="t" r="r" b="b"/>
            <a:pathLst>
              <a:path w="4292203" h="4346535">
                <a:moveTo>
                  <a:pt x="0" y="0"/>
                </a:moveTo>
                <a:lnTo>
                  <a:pt x="4292203" y="0"/>
                </a:lnTo>
                <a:lnTo>
                  <a:pt x="4292203" y="4346535"/>
                </a:lnTo>
                <a:lnTo>
                  <a:pt x="0" y="43465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5400000">
            <a:off x="-778756" y="9676032"/>
            <a:ext cx="1557512" cy="1064949"/>
          </a:xfrm>
          <a:custGeom>
            <a:avLst/>
            <a:gdLst/>
            <a:ahLst/>
            <a:cxnLst/>
            <a:rect l="l" t="t" r="r" b="b"/>
            <a:pathLst>
              <a:path w="1557512" h="1064949">
                <a:moveTo>
                  <a:pt x="0" y="0"/>
                </a:moveTo>
                <a:lnTo>
                  <a:pt x="1557512" y="0"/>
                </a:lnTo>
                <a:lnTo>
                  <a:pt x="1557512" y="1064948"/>
                </a:lnTo>
                <a:lnTo>
                  <a:pt x="0" y="10649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-532474" y="1121822"/>
            <a:ext cx="865876" cy="4263243"/>
            <a:chOff x="0" y="0"/>
            <a:chExt cx="1154501" cy="5684324"/>
          </a:xfrm>
        </p:grpSpPr>
        <p:sp>
          <p:nvSpPr>
            <p:cNvPr id="5" name="Freeform 5"/>
            <p:cNvSpPr/>
            <p:nvPr/>
          </p:nvSpPr>
          <p:spPr>
            <a:xfrm rot="5400000">
              <a:off x="-893451" y="3636372"/>
              <a:ext cx="2941403" cy="1154501"/>
            </a:xfrm>
            <a:custGeom>
              <a:avLst/>
              <a:gdLst/>
              <a:ahLst/>
              <a:cxnLst/>
              <a:rect l="l" t="t" r="r" b="b"/>
              <a:pathLst>
                <a:path w="2941403" h="1154501">
                  <a:moveTo>
                    <a:pt x="0" y="0"/>
                  </a:moveTo>
                  <a:lnTo>
                    <a:pt x="2941403" y="0"/>
                  </a:lnTo>
                  <a:lnTo>
                    <a:pt x="2941403" y="1154501"/>
                  </a:lnTo>
                  <a:lnTo>
                    <a:pt x="0" y="11545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 rot="5400000">
              <a:off x="-719556" y="719556"/>
              <a:ext cx="2593612" cy="1154501"/>
            </a:xfrm>
            <a:custGeom>
              <a:avLst/>
              <a:gdLst/>
              <a:ahLst/>
              <a:cxnLst/>
              <a:rect l="l" t="t" r="r" b="b"/>
              <a:pathLst>
                <a:path w="2593612" h="1154501">
                  <a:moveTo>
                    <a:pt x="0" y="0"/>
                  </a:moveTo>
                  <a:lnTo>
                    <a:pt x="2593612" y="0"/>
                  </a:lnTo>
                  <a:lnTo>
                    <a:pt x="2593612" y="1154500"/>
                  </a:lnTo>
                  <a:lnTo>
                    <a:pt x="0" y="11545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r="-13409"/>
              </a:stretch>
            </a:blipFill>
          </p:spPr>
        </p:sp>
      </p:grpSp>
      <p:sp>
        <p:nvSpPr>
          <p:cNvPr id="7" name="Freeform 7"/>
          <p:cNvSpPr/>
          <p:nvPr/>
        </p:nvSpPr>
        <p:spPr>
          <a:xfrm rot="-5400000">
            <a:off x="17082857" y="-1775034"/>
            <a:ext cx="2966307" cy="3003855"/>
          </a:xfrm>
          <a:custGeom>
            <a:avLst/>
            <a:gdLst/>
            <a:ahLst/>
            <a:cxnLst/>
            <a:rect l="l" t="t" r="r" b="b"/>
            <a:pathLst>
              <a:path w="2966307" h="3003855">
                <a:moveTo>
                  <a:pt x="0" y="0"/>
                </a:moveTo>
                <a:lnTo>
                  <a:pt x="2966306" y="0"/>
                </a:lnTo>
                <a:lnTo>
                  <a:pt x="2966306" y="3003855"/>
                </a:lnTo>
                <a:lnTo>
                  <a:pt x="0" y="300385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5400000">
            <a:off x="17509244" y="-661394"/>
            <a:ext cx="1557512" cy="1064949"/>
          </a:xfrm>
          <a:custGeom>
            <a:avLst/>
            <a:gdLst/>
            <a:ahLst/>
            <a:cxnLst/>
            <a:rect l="l" t="t" r="r" b="b"/>
            <a:pathLst>
              <a:path w="1557512" h="1064949">
                <a:moveTo>
                  <a:pt x="0" y="0"/>
                </a:moveTo>
                <a:lnTo>
                  <a:pt x="1557512" y="0"/>
                </a:lnTo>
                <a:lnTo>
                  <a:pt x="1557512" y="1064948"/>
                </a:lnTo>
                <a:lnTo>
                  <a:pt x="0" y="10649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-4003207" y="-1651210"/>
            <a:ext cx="5203119" cy="4114800"/>
          </a:xfrm>
          <a:custGeom>
            <a:avLst/>
            <a:gdLst/>
            <a:ahLst/>
            <a:cxnLst/>
            <a:rect l="l" t="t" r="r" b="b"/>
            <a:pathLst>
              <a:path w="5203119" h="4114800">
                <a:moveTo>
                  <a:pt x="0" y="0"/>
                </a:moveTo>
                <a:lnTo>
                  <a:pt x="5203119" y="0"/>
                </a:lnTo>
                <a:lnTo>
                  <a:pt x="520311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9999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-943346" y="-2001197"/>
            <a:ext cx="10239746" cy="2351495"/>
          </a:xfrm>
          <a:custGeom>
            <a:avLst/>
            <a:gdLst/>
            <a:ahLst/>
            <a:cxnLst/>
            <a:rect l="l" t="t" r="r" b="b"/>
            <a:pathLst>
              <a:path w="10239746" h="2351495">
                <a:moveTo>
                  <a:pt x="0" y="0"/>
                </a:moveTo>
                <a:lnTo>
                  <a:pt x="10239746" y="0"/>
                </a:lnTo>
                <a:lnTo>
                  <a:pt x="10239746" y="2351494"/>
                </a:lnTo>
                <a:lnTo>
                  <a:pt x="0" y="235149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t="-319671"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9051927" y="9963150"/>
            <a:ext cx="11016011" cy="1802340"/>
          </a:xfrm>
          <a:custGeom>
            <a:avLst/>
            <a:gdLst/>
            <a:ahLst/>
            <a:cxnLst/>
            <a:rect l="l" t="t" r="r" b="b"/>
            <a:pathLst>
              <a:path w="11016011" h="1802340">
                <a:moveTo>
                  <a:pt x="0" y="0"/>
                </a:moveTo>
                <a:lnTo>
                  <a:pt x="11016011" y="0"/>
                </a:lnTo>
                <a:lnTo>
                  <a:pt x="11016011" y="1802340"/>
                </a:lnTo>
                <a:lnTo>
                  <a:pt x="0" y="180234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t="-407300"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3967360" y="3849183"/>
            <a:ext cx="8481625" cy="1530567"/>
          </a:xfrm>
          <a:custGeom>
            <a:avLst/>
            <a:gdLst/>
            <a:ahLst/>
            <a:cxnLst/>
            <a:rect l="l" t="t" r="r" b="b"/>
            <a:pathLst>
              <a:path w="8481625" h="1530567">
                <a:moveTo>
                  <a:pt x="0" y="0"/>
                </a:moveTo>
                <a:lnTo>
                  <a:pt x="8481625" y="0"/>
                </a:lnTo>
                <a:lnTo>
                  <a:pt x="8481625" y="1530568"/>
                </a:lnTo>
                <a:lnTo>
                  <a:pt x="0" y="1530568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b="-11522"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3976885" y="6858898"/>
            <a:ext cx="8481625" cy="1517367"/>
          </a:xfrm>
          <a:custGeom>
            <a:avLst/>
            <a:gdLst/>
            <a:ahLst/>
            <a:cxnLst/>
            <a:rect l="l" t="t" r="r" b="b"/>
            <a:pathLst>
              <a:path w="8481625" h="1517367">
                <a:moveTo>
                  <a:pt x="0" y="0"/>
                </a:moveTo>
                <a:lnTo>
                  <a:pt x="8481625" y="0"/>
                </a:lnTo>
                <a:lnTo>
                  <a:pt x="8481625" y="1517368"/>
                </a:lnTo>
                <a:lnTo>
                  <a:pt x="0" y="1517368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b="-11793"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3983672" y="8342313"/>
            <a:ext cx="8449000" cy="1488016"/>
          </a:xfrm>
          <a:custGeom>
            <a:avLst/>
            <a:gdLst/>
            <a:ahLst/>
            <a:cxnLst/>
            <a:rect l="l" t="t" r="r" b="b"/>
            <a:pathLst>
              <a:path w="8449000" h="1488016">
                <a:moveTo>
                  <a:pt x="0" y="0"/>
                </a:moveTo>
                <a:lnTo>
                  <a:pt x="8449001" y="0"/>
                </a:lnTo>
                <a:lnTo>
                  <a:pt x="8449001" y="1488016"/>
                </a:lnTo>
                <a:lnTo>
                  <a:pt x="0" y="1488016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b="-13560"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3957835" y="5379751"/>
            <a:ext cx="8594864" cy="1479148"/>
          </a:xfrm>
          <a:custGeom>
            <a:avLst/>
            <a:gdLst/>
            <a:ahLst/>
            <a:cxnLst/>
            <a:rect l="l" t="t" r="r" b="b"/>
            <a:pathLst>
              <a:path w="8594864" h="1479148">
                <a:moveTo>
                  <a:pt x="0" y="0"/>
                </a:moveTo>
                <a:lnTo>
                  <a:pt x="8594864" y="0"/>
                </a:lnTo>
                <a:lnTo>
                  <a:pt x="8594864" y="1479147"/>
                </a:lnTo>
                <a:lnTo>
                  <a:pt x="0" y="1479147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 b="-16213"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6313004" y="1086222"/>
            <a:ext cx="5661991" cy="1127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39"/>
              </a:lnSpc>
            </a:pPr>
            <a:r>
              <a:rPr lang="en-US" sz="6599" b="1">
                <a:solidFill>
                  <a:srgbClr val="143244"/>
                </a:solidFill>
                <a:latin typeface="DM Sans Bold"/>
                <a:ea typeface="DM Sans Bold"/>
                <a:cs typeface="DM Sans Bold"/>
                <a:sym typeface="DM Sans Bold"/>
              </a:rPr>
              <a:t>Methodology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199912" y="2472395"/>
            <a:ext cx="12967423" cy="7810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00"/>
              </a:lnSpc>
            </a:pPr>
            <a:r>
              <a:rPr lang="en-US" sz="4500" b="1">
                <a:solidFill>
                  <a:srgbClr val="143244"/>
                </a:solidFill>
                <a:latin typeface="DM Sans Bold"/>
                <a:ea typeface="DM Sans Bold"/>
                <a:cs typeface="DM Sans Bold"/>
                <a:sym typeface="DM Sans Bold"/>
              </a:rPr>
              <a:t>Data Cleaning and Basic Inspection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199912" y="3319590"/>
            <a:ext cx="10694900" cy="5391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80056" lvl="1" indent="-340028" algn="l">
              <a:lnSpc>
                <a:spcPts val="4409"/>
              </a:lnSpc>
              <a:buFont typeface="Arial"/>
              <a:buChar char="•"/>
            </a:pPr>
            <a:r>
              <a:rPr lang="en-US" sz="3149">
                <a:solidFill>
                  <a:srgbClr val="143244"/>
                </a:solidFill>
                <a:latin typeface="DM Sans"/>
                <a:ea typeface="DM Sans"/>
                <a:cs typeface="DM Sans"/>
                <a:sym typeface="DM Sans"/>
              </a:rPr>
              <a:t>Outlier Inspection: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2562566" y="4401423"/>
            <a:ext cx="2072399" cy="3879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89"/>
              </a:lnSpc>
            </a:pPr>
            <a:r>
              <a:rPr lang="en-US" sz="2349" b="1">
                <a:solidFill>
                  <a:srgbClr val="143244"/>
                </a:solidFill>
                <a:latin typeface="DM Sans Bold"/>
                <a:ea typeface="DM Sans Bold"/>
                <a:cs typeface="DM Sans Bold"/>
                <a:sym typeface="DM Sans Bold"/>
              </a:rPr>
              <a:t>Valid Data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2562566" y="5915806"/>
            <a:ext cx="2072399" cy="3879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89"/>
              </a:lnSpc>
            </a:pPr>
            <a:r>
              <a:rPr lang="en-US" sz="2349" b="1">
                <a:solidFill>
                  <a:srgbClr val="143244"/>
                </a:solidFill>
                <a:latin typeface="DM Sans Bold"/>
                <a:ea typeface="DM Sans Bold"/>
                <a:cs typeface="DM Sans Bold"/>
                <a:sym typeface="DM Sans Bold"/>
              </a:rPr>
              <a:t>Valid Data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2552699" y="7401823"/>
            <a:ext cx="2072399" cy="3879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89"/>
              </a:lnSpc>
            </a:pPr>
            <a:r>
              <a:rPr lang="en-US" sz="2349" b="1">
                <a:solidFill>
                  <a:srgbClr val="143244"/>
                </a:solidFill>
                <a:latin typeface="DM Sans Bold"/>
                <a:ea typeface="DM Sans Bold"/>
                <a:cs typeface="DM Sans Bold"/>
                <a:sym typeface="DM Sans Bold"/>
              </a:rPr>
              <a:t>Valid Data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2552699" y="8913761"/>
            <a:ext cx="2072399" cy="3879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89"/>
              </a:lnSpc>
            </a:pPr>
            <a:r>
              <a:rPr lang="en-US" sz="2349" b="1">
                <a:solidFill>
                  <a:srgbClr val="143244"/>
                </a:solidFill>
                <a:latin typeface="DM Sans Bold"/>
                <a:ea typeface="DM Sans Bold"/>
                <a:cs typeface="DM Sans Bold"/>
                <a:sym typeface="DM Sans Bold"/>
              </a:rPr>
              <a:t>Valid Data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0500000">
            <a:off x="1031601" y="3011396"/>
            <a:ext cx="7412858" cy="2575968"/>
          </a:xfrm>
          <a:custGeom>
            <a:avLst/>
            <a:gdLst/>
            <a:ahLst/>
            <a:cxnLst/>
            <a:rect l="l" t="t" r="r" b="b"/>
            <a:pathLst>
              <a:path w="7412858" h="2575968">
                <a:moveTo>
                  <a:pt x="0" y="0"/>
                </a:moveTo>
                <a:lnTo>
                  <a:pt x="7412858" y="0"/>
                </a:lnTo>
                <a:lnTo>
                  <a:pt x="7412858" y="2575969"/>
                </a:lnTo>
                <a:lnTo>
                  <a:pt x="0" y="25759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10500000">
            <a:off x="9564328" y="2712176"/>
            <a:ext cx="7412858" cy="2575968"/>
          </a:xfrm>
          <a:custGeom>
            <a:avLst/>
            <a:gdLst/>
            <a:ahLst/>
            <a:cxnLst/>
            <a:rect l="l" t="t" r="r" b="b"/>
            <a:pathLst>
              <a:path w="7412858" h="2575968">
                <a:moveTo>
                  <a:pt x="0" y="0"/>
                </a:moveTo>
                <a:lnTo>
                  <a:pt x="7412858" y="0"/>
                </a:lnTo>
                <a:lnTo>
                  <a:pt x="7412858" y="2575969"/>
                </a:lnTo>
                <a:lnTo>
                  <a:pt x="0" y="25759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10500000">
            <a:off x="1060176" y="6280785"/>
            <a:ext cx="7412858" cy="2575968"/>
          </a:xfrm>
          <a:custGeom>
            <a:avLst/>
            <a:gdLst/>
            <a:ahLst/>
            <a:cxnLst/>
            <a:rect l="l" t="t" r="r" b="b"/>
            <a:pathLst>
              <a:path w="7412858" h="2575968">
                <a:moveTo>
                  <a:pt x="0" y="0"/>
                </a:moveTo>
                <a:lnTo>
                  <a:pt x="7412858" y="0"/>
                </a:lnTo>
                <a:lnTo>
                  <a:pt x="7412858" y="2575969"/>
                </a:lnTo>
                <a:lnTo>
                  <a:pt x="0" y="25759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5400000">
            <a:off x="-2919194" y="8540166"/>
            <a:ext cx="4292203" cy="4346535"/>
          </a:xfrm>
          <a:custGeom>
            <a:avLst/>
            <a:gdLst/>
            <a:ahLst/>
            <a:cxnLst/>
            <a:rect l="l" t="t" r="r" b="b"/>
            <a:pathLst>
              <a:path w="4292203" h="4346535">
                <a:moveTo>
                  <a:pt x="0" y="0"/>
                </a:moveTo>
                <a:lnTo>
                  <a:pt x="4292203" y="0"/>
                </a:lnTo>
                <a:lnTo>
                  <a:pt x="4292203" y="4346535"/>
                </a:lnTo>
                <a:lnTo>
                  <a:pt x="0" y="43465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5400000">
            <a:off x="-778756" y="9676032"/>
            <a:ext cx="1557512" cy="1064949"/>
          </a:xfrm>
          <a:custGeom>
            <a:avLst/>
            <a:gdLst/>
            <a:ahLst/>
            <a:cxnLst/>
            <a:rect l="l" t="t" r="r" b="b"/>
            <a:pathLst>
              <a:path w="1557512" h="1064949">
                <a:moveTo>
                  <a:pt x="0" y="0"/>
                </a:moveTo>
                <a:lnTo>
                  <a:pt x="1557512" y="0"/>
                </a:lnTo>
                <a:lnTo>
                  <a:pt x="1557512" y="1064948"/>
                </a:lnTo>
                <a:lnTo>
                  <a:pt x="0" y="106494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-532474" y="1121822"/>
            <a:ext cx="865876" cy="4263243"/>
            <a:chOff x="0" y="0"/>
            <a:chExt cx="1154501" cy="5684324"/>
          </a:xfrm>
        </p:grpSpPr>
        <p:sp>
          <p:nvSpPr>
            <p:cNvPr id="8" name="Freeform 8"/>
            <p:cNvSpPr/>
            <p:nvPr/>
          </p:nvSpPr>
          <p:spPr>
            <a:xfrm rot="5400000">
              <a:off x="-893451" y="3636372"/>
              <a:ext cx="2941403" cy="1154501"/>
            </a:xfrm>
            <a:custGeom>
              <a:avLst/>
              <a:gdLst/>
              <a:ahLst/>
              <a:cxnLst/>
              <a:rect l="l" t="t" r="r" b="b"/>
              <a:pathLst>
                <a:path w="2941403" h="1154501">
                  <a:moveTo>
                    <a:pt x="0" y="0"/>
                  </a:moveTo>
                  <a:lnTo>
                    <a:pt x="2941403" y="0"/>
                  </a:lnTo>
                  <a:lnTo>
                    <a:pt x="2941403" y="1154501"/>
                  </a:lnTo>
                  <a:lnTo>
                    <a:pt x="0" y="11545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 rot="5400000">
              <a:off x="-719556" y="719556"/>
              <a:ext cx="2593612" cy="1154501"/>
            </a:xfrm>
            <a:custGeom>
              <a:avLst/>
              <a:gdLst/>
              <a:ahLst/>
              <a:cxnLst/>
              <a:rect l="l" t="t" r="r" b="b"/>
              <a:pathLst>
                <a:path w="2593612" h="1154501">
                  <a:moveTo>
                    <a:pt x="0" y="0"/>
                  </a:moveTo>
                  <a:lnTo>
                    <a:pt x="2593612" y="0"/>
                  </a:lnTo>
                  <a:lnTo>
                    <a:pt x="2593612" y="1154500"/>
                  </a:lnTo>
                  <a:lnTo>
                    <a:pt x="0" y="11545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r="-13409"/>
              </a:stretch>
            </a:blipFill>
          </p:spPr>
        </p:sp>
      </p:grpSp>
      <p:sp>
        <p:nvSpPr>
          <p:cNvPr id="10" name="Freeform 10"/>
          <p:cNvSpPr/>
          <p:nvPr/>
        </p:nvSpPr>
        <p:spPr>
          <a:xfrm rot="-10800000">
            <a:off x="15760176" y="8919077"/>
            <a:ext cx="1002898" cy="339223"/>
          </a:xfrm>
          <a:custGeom>
            <a:avLst/>
            <a:gdLst/>
            <a:ahLst/>
            <a:cxnLst/>
            <a:rect l="l" t="t" r="r" b="b"/>
            <a:pathLst>
              <a:path w="1002898" h="339223">
                <a:moveTo>
                  <a:pt x="0" y="0"/>
                </a:moveTo>
                <a:lnTo>
                  <a:pt x="1002898" y="0"/>
                </a:lnTo>
                <a:lnTo>
                  <a:pt x="1002898" y="339223"/>
                </a:lnTo>
                <a:lnTo>
                  <a:pt x="0" y="33922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b="-179015"/>
            </a:stretch>
          </a:blipFill>
        </p:spPr>
      </p:sp>
      <p:sp>
        <p:nvSpPr>
          <p:cNvPr id="11" name="Freeform 11"/>
          <p:cNvSpPr/>
          <p:nvPr/>
        </p:nvSpPr>
        <p:spPr>
          <a:xfrm rot="-5400000">
            <a:off x="17082857" y="-1775034"/>
            <a:ext cx="2966307" cy="3003855"/>
          </a:xfrm>
          <a:custGeom>
            <a:avLst/>
            <a:gdLst/>
            <a:ahLst/>
            <a:cxnLst/>
            <a:rect l="l" t="t" r="r" b="b"/>
            <a:pathLst>
              <a:path w="2966307" h="3003855">
                <a:moveTo>
                  <a:pt x="0" y="0"/>
                </a:moveTo>
                <a:lnTo>
                  <a:pt x="2966306" y="0"/>
                </a:lnTo>
                <a:lnTo>
                  <a:pt x="2966306" y="3003855"/>
                </a:lnTo>
                <a:lnTo>
                  <a:pt x="0" y="300385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-5400000">
            <a:off x="17509244" y="-661394"/>
            <a:ext cx="1557512" cy="1064949"/>
          </a:xfrm>
          <a:custGeom>
            <a:avLst/>
            <a:gdLst/>
            <a:ahLst/>
            <a:cxnLst/>
            <a:rect l="l" t="t" r="r" b="b"/>
            <a:pathLst>
              <a:path w="1557512" h="1064949">
                <a:moveTo>
                  <a:pt x="0" y="0"/>
                </a:moveTo>
                <a:lnTo>
                  <a:pt x="1557512" y="0"/>
                </a:lnTo>
                <a:lnTo>
                  <a:pt x="1557512" y="1064948"/>
                </a:lnTo>
                <a:lnTo>
                  <a:pt x="0" y="106494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-4003207" y="-1651210"/>
            <a:ext cx="5203119" cy="4114800"/>
          </a:xfrm>
          <a:custGeom>
            <a:avLst/>
            <a:gdLst/>
            <a:ahLst/>
            <a:cxnLst/>
            <a:rect l="l" t="t" r="r" b="b"/>
            <a:pathLst>
              <a:path w="5203119" h="4114800">
                <a:moveTo>
                  <a:pt x="0" y="0"/>
                </a:moveTo>
                <a:lnTo>
                  <a:pt x="5203119" y="0"/>
                </a:lnTo>
                <a:lnTo>
                  <a:pt x="520311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alphaModFix amt="9999"/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-943346" y="-2001197"/>
            <a:ext cx="10239746" cy="2351495"/>
          </a:xfrm>
          <a:custGeom>
            <a:avLst/>
            <a:gdLst/>
            <a:ahLst/>
            <a:cxnLst/>
            <a:rect l="l" t="t" r="r" b="b"/>
            <a:pathLst>
              <a:path w="10239746" h="2351495">
                <a:moveTo>
                  <a:pt x="0" y="0"/>
                </a:moveTo>
                <a:lnTo>
                  <a:pt x="10239746" y="0"/>
                </a:lnTo>
                <a:lnTo>
                  <a:pt x="10239746" y="2351494"/>
                </a:lnTo>
                <a:lnTo>
                  <a:pt x="0" y="2351494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t="-319671"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9051927" y="9963150"/>
            <a:ext cx="11016011" cy="1802340"/>
          </a:xfrm>
          <a:custGeom>
            <a:avLst/>
            <a:gdLst/>
            <a:ahLst/>
            <a:cxnLst/>
            <a:rect l="l" t="t" r="r" b="b"/>
            <a:pathLst>
              <a:path w="11016011" h="1802340">
                <a:moveTo>
                  <a:pt x="0" y="0"/>
                </a:moveTo>
                <a:lnTo>
                  <a:pt x="11016011" y="0"/>
                </a:lnTo>
                <a:lnTo>
                  <a:pt x="11016011" y="1802340"/>
                </a:lnTo>
                <a:lnTo>
                  <a:pt x="0" y="1802340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t="-407300"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1749282" y="3306183"/>
            <a:ext cx="5553652" cy="392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99"/>
              </a:lnSpc>
            </a:pPr>
            <a:r>
              <a:rPr lang="en-US" sz="2199" b="1">
                <a:solidFill>
                  <a:srgbClr val="143244"/>
                </a:solidFill>
                <a:latin typeface="DM Sans Bold"/>
                <a:ea typeface="DM Sans Bold"/>
                <a:cs typeface="DM Sans Bold"/>
                <a:sym typeface="DM Sans Bold"/>
              </a:rPr>
              <a:t>AGE Categories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749282" y="3680325"/>
            <a:ext cx="6179073" cy="20907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99"/>
              </a:lnSpc>
            </a:pPr>
            <a:r>
              <a:rPr lang="en-US" sz="2199" dirty="0">
                <a:solidFill>
                  <a:srgbClr val="256186"/>
                </a:solidFill>
                <a:latin typeface="DM Sans"/>
                <a:ea typeface="DM Sans"/>
                <a:cs typeface="DM Sans"/>
                <a:sym typeface="DM Sans"/>
              </a:rPr>
              <a:t>0- 18</a:t>
            </a:r>
          </a:p>
          <a:p>
            <a:pPr algn="ctr">
              <a:lnSpc>
                <a:spcPts val="3299"/>
              </a:lnSpc>
            </a:pPr>
            <a:r>
              <a:rPr lang="en-US" sz="2199" dirty="0">
                <a:solidFill>
                  <a:srgbClr val="256186"/>
                </a:solidFill>
                <a:latin typeface="DM Sans"/>
                <a:ea typeface="DM Sans"/>
                <a:cs typeface="DM Sans"/>
                <a:sym typeface="DM Sans"/>
              </a:rPr>
              <a:t>19-30</a:t>
            </a:r>
          </a:p>
          <a:p>
            <a:pPr algn="ctr">
              <a:lnSpc>
                <a:spcPts val="3299"/>
              </a:lnSpc>
            </a:pPr>
            <a:r>
              <a:rPr lang="en-US" sz="2199" dirty="0">
                <a:solidFill>
                  <a:srgbClr val="256186"/>
                </a:solidFill>
                <a:latin typeface="DM Sans"/>
                <a:ea typeface="DM Sans"/>
                <a:cs typeface="DM Sans"/>
                <a:sym typeface="DM Sans"/>
              </a:rPr>
              <a:t>31-45</a:t>
            </a:r>
          </a:p>
          <a:p>
            <a:pPr algn="ctr">
              <a:lnSpc>
                <a:spcPts val="3299"/>
              </a:lnSpc>
            </a:pPr>
            <a:r>
              <a:rPr lang="en-US" sz="2199" dirty="0">
                <a:solidFill>
                  <a:srgbClr val="256186"/>
                </a:solidFill>
                <a:latin typeface="DM Sans"/>
                <a:ea typeface="DM Sans"/>
                <a:cs typeface="DM Sans"/>
                <a:sym typeface="DM Sans"/>
              </a:rPr>
              <a:t>46-60</a:t>
            </a:r>
          </a:p>
          <a:p>
            <a:pPr algn="ctr">
              <a:lnSpc>
                <a:spcPts val="3299"/>
              </a:lnSpc>
            </a:pPr>
            <a:r>
              <a:rPr lang="en-US" sz="2199" dirty="0">
                <a:solidFill>
                  <a:srgbClr val="256186"/>
                </a:solidFill>
                <a:latin typeface="DM Sans"/>
                <a:ea typeface="DM Sans"/>
                <a:cs typeface="DM Sans"/>
                <a:sym typeface="DM Sans"/>
              </a:rPr>
              <a:t>Above 60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10457246" y="2984708"/>
            <a:ext cx="5937219" cy="2333100"/>
            <a:chOff x="0" y="-66675"/>
            <a:chExt cx="7916292" cy="3110801"/>
          </a:xfrm>
        </p:grpSpPr>
        <p:sp>
          <p:nvSpPr>
            <p:cNvPr id="19" name="TextBox 19"/>
            <p:cNvSpPr txBox="1"/>
            <p:nvPr/>
          </p:nvSpPr>
          <p:spPr>
            <a:xfrm>
              <a:off x="0" y="-66675"/>
              <a:ext cx="5707698" cy="4730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00"/>
                </a:lnSpc>
              </a:pPr>
              <a:r>
                <a:rPr lang="en-US" sz="2000" b="1">
                  <a:solidFill>
                    <a:srgbClr val="143244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DISTANCE Categories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509841"/>
              <a:ext cx="7916292" cy="25342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00"/>
                </a:lnSpc>
              </a:pPr>
              <a:r>
                <a:rPr lang="en-US" sz="2000" dirty="0">
                  <a:solidFill>
                    <a:srgbClr val="256186"/>
                  </a:solidFill>
                  <a:latin typeface="DM Sans"/>
                  <a:ea typeface="DM Sans"/>
                  <a:cs typeface="DM Sans"/>
                  <a:sym typeface="DM Sans"/>
                </a:rPr>
                <a:t>No delay</a:t>
              </a:r>
            </a:p>
            <a:p>
              <a:pPr algn="ctr">
                <a:lnSpc>
                  <a:spcPts val="3000"/>
                </a:lnSpc>
              </a:pPr>
              <a:r>
                <a:rPr lang="en-US" sz="2000" dirty="0">
                  <a:solidFill>
                    <a:srgbClr val="256186"/>
                  </a:solidFill>
                  <a:latin typeface="DM Sans"/>
                  <a:ea typeface="DM Sans"/>
                  <a:cs typeface="DM Sans"/>
                  <a:sym typeface="DM Sans"/>
                </a:rPr>
                <a:t>Short delay (&lt;30 min)</a:t>
              </a:r>
            </a:p>
            <a:p>
              <a:pPr algn="ctr">
                <a:lnSpc>
                  <a:spcPts val="3000"/>
                </a:lnSpc>
              </a:pPr>
              <a:r>
                <a:rPr lang="en-US" sz="2000" dirty="0">
                  <a:solidFill>
                    <a:srgbClr val="256186"/>
                  </a:solidFill>
                  <a:latin typeface="DM Sans"/>
                  <a:ea typeface="DM Sans"/>
                  <a:cs typeface="DM Sans"/>
                  <a:sym typeface="DM Sans"/>
                </a:rPr>
                <a:t>Medium delay (30-59 min)</a:t>
              </a:r>
            </a:p>
            <a:p>
              <a:pPr algn="ctr">
                <a:lnSpc>
                  <a:spcPts val="3000"/>
                </a:lnSpc>
              </a:pPr>
              <a:r>
                <a:rPr lang="en-US" sz="2000" dirty="0">
                  <a:solidFill>
                    <a:srgbClr val="256186"/>
                  </a:solidFill>
                  <a:latin typeface="DM Sans"/>
                  <a:ea typeface="DM Sans"/>
                  <a:cs typeface="DM Sans"/>
                  <a:sym typeface="DM Sans"/>
                </a:rPr>
                <a:t>Long delay (1-2 hours)</a:t>
              </a:r>
            </a:p>
            <a:p>
              <a:pPr algn="ctr">
                <a:lnSpc>
                  <a:spcPts val="3000"/>
                </a:lnSpc>
              </a:pPr>
              <a:r>
                <a:rPr lang="en-US" sz="2000" dirty="0">
                  <a:solidFill>
                    <a:srgbClr val="256186"/>
                  </a:solidFill>
                  <a:latin typeface="DM Sans"/>
                  <a:ea typeface="DM Sans"/>
                  <a:cs typeface="DM Sans"/>
                  <a:sym typeface="DM Sans"/>
                </a:rPr>
                <a:t>Very long delay (&gt;2 hours)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832643" y="6604966"/>
            <a:ext cx="6345519" cy="2059174"/>
            <a:chOff x="0" y="-66675"/>
            <a:chExt cx="8460692" cy="2745564"/>
          </a:xfrm>
        </p:grpSpPr>
        <p:sp>
          <p:nvSpPr>
            <p:cNvPr id="22" name="TextBox 22"/>
            <p:cNvSpPr txBox="1"/>
            <p:nvPr/>
          </p:nvSpPr>
          <p:spPr>
            <a:xfrm>
              <a:off x="0" y="-66675"/>
              <a:ext cx="5462327" cy="4730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00"/>
                </a:lnSpc>
              </a:pPr>
              <a:r>
                <a:rPr lang="en-US" sz="2000" b="1">
                  <a:solidFill>
                    <a:srgbClr val="143244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DELAY in MINUTES Categories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657567"/>
              <a:ext cx="8460692" cy="20213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00"/>
                </a:lnSpc>
              </a:pPr>
              <a:r>
                <a:rPr lang="en-US" sz="2000" dirty="0">
                  <a:solidFill>
                    <a:srgbClr val="256186"/>
                  </a:solidFill>
                  <a:latin typeface="DM Sans"/>
                  <a:ea typeface="DM Sans"/>
                  <a:cs typeface="DM Sans"/>
                  <a:sym typeface="DM Sans"/>
                </a:rPr>
                <a:t>Short (&lt;500 km)</a:t>
              </a:r>
            </a:p>
            <a:p>
              <a:pPr algn="ctr">
                <a:lnSpc>
                  <a:spcPts val="3000"/>
                </a:lnSpc>
              </a:pPr>
              <a:r>
                <a:rPr lang="en-US" sz="2000" dirty="0">
                  <a:solidFill>
                    <a:srgbClr val="256186"/>
                  </a:solidFill>
                  <a:latin typeface="DM Sans"/>
                  <a:ea typeface="DM Sans"/>
                  <a:cs typeface="DM Sans"/>
                  <a:sym typeface="DM Sans"/>
                </a:rPr>
                <a:t>Medium (500-1500 km)</a:t>
              </a:r>
            </a:p>
            <a:p>
              <a:pPr algn="ctr">
                <a:lnSpc>
                  <a:spcPts val="3000"/>
                </a:lnSpc>
              </a:pPr>
              <a:r>
                <a:rPr lang="en-US" sz="2000" dirty="0">
                  <a:solidFill>
                    <a:srgbClr val="256186"/>
                  </a:solidFill>
                  <a:latin typeface="DM Sans"/>
                  <a:ea typeface="DM Sans"/>
                  <a:cs typeface="DM Sans"/>
                  <a:sym typeface="DM Sans"/>
                </a:rPr>
                <a:t>Long (1501-3000 km)</a:t>
              </a:r>
            </a:p>
            <a:p>
              <a:pPr algn="ctr">
                <a:lnSpc>
                  <a:spcPts val="3000"/>
                </a:lnSpc>
              </a:pPr>
              <a:r>
                <a:rPr lang="en-US" sz="2000" dirty="0">
                  <a:solidFill>
                    <a:srgbClr val="256186"/>
                  </a:solidFill>
                  <a:latin typeface="DM Sans"/>
                  <a:ea typeface="DM Sans"/>
                  <a:cs typeface="DM Sans"/>
                  <a:sym typeface="DM Sans"/>
                </a:rPr>
                <a:t>Very long (&gt;3000 km)</a:t>
              </a:r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6313004" y="1086222"/>
            <a:ext cx="5661991" cy="1127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39"/>
              </a:lnSpc>
            </a:pPr>
            <a:r>
              <a:rPr lang="en-US" sz="6599" b="1">
                <a:solidFill>
                  <a:srgbClr val="143244"/>
                </a:solidFill>
                <a:latin typeface="DM Sans Bold"/>
                <a:ea typeface="DM Sans Bold"/>
                <a:cs typeface="DM Sans Bold"/>
                <a:sym typeface="DM Sans Bold"/>
              </a:rPr>
              <a:t>Methodology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028700" y="2127942"/>
            <a:ext cx="9428546" cy="7810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00"/>
              </a:lnSpc>
            </a:pPr>
            <a:r>
              <a:rPr lang="en-US" sz="4500" b="1">
                <a:solidFill>
                  <a:srgbClr val="143244"/>
                </a:solidFill>
                <a:latin typeface="DM Sans Bold"/>
                <a:ea typeface="DM Sans Bold"/>
                <a:cs typeface="DM Sans Bold"/>
                <a:sym typeface="DM Sans Bold"/>
              </a:rPr>
              <a:t>Feature Engineering</a:t>
            </a:r>
          </a:p>
        </p:txBody>
      </p:sp>
      <p:sp>
        <p:nvSpPr>
          <p:cNvPr id="26" name="Freeform 26"/>
          <p:cNvSpPr/>
          <p:nvPr/>
        </p:nvSpPr>
        <p:spPr>
          <a:xfrm rot="10500000">
            <a:off x="9499326" y="6105391"/>
            <a:ext cx="7412858" cy="2575968"/>
          </a:xfrm>
          <a:custGeom>
            <a:avLst/>
            <a:gdLst/>
            <a:ahLst/>
            <a:cxnLst/>
            <a:rect l="l" t="t" r="r" b="b"/>
            <a:pathLst>
              <a:path w="7412858" h="2575968">
                <a:moveTo>
                  <a:pt x="0" y="0"/>
                </a:moveTo>
                <a:lnTo>
                  <a:pt x="7412858" y="0"/>
                </a:lnTo>
                <a:lnTo>
                  <a:pt x="7412858" y="2575968"/>
                </a:lnTo>
                <a:lnTo>
                  <a:pt x="0" y="25759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27" name="Group 27"/>
          <p:cNvGrpSpPr/>
          <p:nvPr/>
        </p:nvGrpSpPr>
        <p:grpSpPr>
          <a:xfrm>
            <a:off x="10271793" y="6479577"/>
            <a:ext cx="6345519" cy="1609982"/>
            <a:chOff x="0" y="0"/>
            <a:chExt cx="8460692" cy="2146642"/>
          </a:xfrm>
        </p:grpSpPr>
        <p:sp>
          <p:nvSpPr>
            <p:cNvPr id="28" name="TextBox 28"/>
            <p:cNvSpPr txBox="1"/>
            <p:nvPr/>
          </p:nvSpPr>
          <p:spPr>
            <a:xfrm>
              <a:off x="0" y="-66675"/>
              <a:ext cx="5462327" cy="4730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00"/>
                </a:lnSpc>
              </a:pPr>
              <a:r>
                <a:rPr lang="en-US" sz="2000" b="1">
                  <a:solidFill>
                    <a:srgbClr val="143244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CLASS Categories (with Order)</a:t>
              </a:r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657567"/>
              <a:ext cx="8460692" cy="14890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00"/>
                </a:lnSpc>
              </a:pPr>
              <a:r>
                <a:rPr lang="en-US" sz="2000">
                  <a:solidFill>
                    <a:srgbClr val="256186"/>
                  </a:solidFill>
                  <a:latin typeface="DM Sans"/>
                  <a:ea typeface="DM Sans"/>
                  <a:cs typeface="DM Sans"/>
                  <a:sym typeface="DM Sans"/>
                </a:rPr>
                <a:t>Eco</a:t>
              </a:r>
            </a:p>
            <a:p>
              <a:pPr algn="ctr">
                <a:lnSpc>
                  <a:spcPts val="3000"/>
                </a:lnSpc>
              </a:pPr>
              <a:r>
                <a:rPr lang="en-US" sz="2000">
                  <a:solidFill>
                    <a:srgbClr val="256186"/>
                  </a:solidFill>
                  <a:latin typeface="DM Sans"/>
                  <a:ea typeface="DM Sans"/>
                  <a:cs typeface="DM Sans"/>
                  <a:sym typeface="DM Sans"/>
                </a:rPr>
                <a:t>Eco Plus</a:t>
              </a:r>
            </a:p>
            <a:p>
              <a:pPr algn="ctr">
                <a:lnSpc>
                  <a:spcPts val="3000"/>
                </a:lnSpc>
              </a:pPr>
              <a:r>
                <a:rPr lang="en-US" sz="2000">
                  <a:solidFill>
                    <a:srgbClr val="256186"/>
                  </a:solidFill>
                  <a:latin typeface="DM Sans"/>
                  <a:ea typeface="DM Sans"/>
                  <a:cs typeface="DM Sans"/>
                  <a:sym typeface="DM Sans"/>
                </a:rPr>
                <a:t>Business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-2919194" y="8540166"/>
            <a:ext cx="4292203" cy="4346535"/>
          </a:xfrm>
          <a:custGeom>
            <a:avLst/>
            <a:gdLst/>
            <a:ahLst/>
            <a:cxnLst/>
            <a:rect l="l" t="t" r="r" b="b"/>
            <a:pathLst>
              <a:path w="4292203" h="4346535">
                <a:moveTo>
                  <a:pt x="0" y="0"/>
                </a:moveTo>
                <a:lnTo>
                  <a:pt x="4292203" y="0"/>
                </a:lnTo>
                <a:lnTo>
                  <a:pt x="4292203" y="4346535"/>
                </a:lnTo>
                <a:lnTo>
                  <a:pt x="0" y="43465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5400000">
            <a:off x="-778756" y="9676032"/>
            <a:ext cx="1557512" cy="1064949"/>
          </a:xfrm>
          <a:custGeom>
            <a:avLst/>
            <a:gdLst/>
            <a:ahLst/>
            <a:cxnLst/>
            <a:rect l="l" t="t" r="r" b="b"/>
            <a:pathLst>
              <a:path w="1557512" h="1064949">
                <a:moveTo>
                  <a:pt x="0" y="0"/>
                </a:moveTo>
                <a:lnTo>
                  <a:pt x="1557512" y="0"/>
                </a:lnTo>
                <a:lnTo>
                  <a:pt x="1557512" y="1064948"/>
                </a:lnTo>
                <a:lnTo>
                  <a:pt x="0" y="10649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-532474" y="1121822"/>
            <a:ext cx="865876" cy="4263243"/>
            <a:chOff x="0" y="0"/>
            <a:chExt cx="1154501" cy="5684324"/>
          </a:xfrm>
        </p:grpSpPr>
        <p:sp>
          <p:nvSpPr>
            <p:cNvPr id="5" name="Freeform 5"/>
            <p:cNvSpPr/>
            <p:nvPr/>
          </p:nvSpPr>
          <p:spPr>
            <a:xfrm rot="5400000">
              <a:off x="-893451" y="3636372"/>
              <a:ext cx="2941403" cy="1154501"/>
            </a:xfrm>
            <a:custGeom>
              <a:avLst/>
              <a:gdLst/>
              <a:ahLst/>
              <a:cxnLst/>
              <a:rect l="l" t="t" r="r" b="b"/>
              <a:pathLst>
                <a:path w="2941403" h="1154501">
                  <a:moveTo>
                    <a:pt x="0" y="0"/>
                  </a:moveTo>
                  <a:lnTo>
                    <a:pt x="2941403" y="0"/>
                  </a:lnTo>
                  <a:lnTo>
                    <a:pt x="2941403" y="1154501"/>
                  </a:lnTo>
                  <a:lnTo>
                    <a:pt x="0" y="11545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 rot="5400000">
              <a:off x="-719556" y="719556"/>
              <a:ext cx="2593612" cy="1154501"/>
            </a:xfrm>
            <a:custGeom>
              <a:avLst/>
              <a:gdLst/>
              <a:ahLst/>
              <a:cxnLst/>
              <a:rect l="l" t="t" r="r" b="b"/>
              <a:pathLst>
                <a:path w="2593612" h="1154501">
                  <a:moveTo>
                    <a:pt x="0" y="0"/>
                  </a:moveTo>
                  <a:lnTo>
                    <a:pt x="2593612" y="0"/>
                  </a:lnTo>
                  <a:lnTo>
                    <a:pt x="2593612" y="1154500"/>
                  </a:lnTo>
                  <a:lnTo>
                    <a:pt x="0" y="11545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r="-13409"/>
              </a:stretch>
            </a:blipFill>
          </p:spPr>
        </p:sp>
      </p:grpSp>
      <p:sp>
        <p:nvSpPr>
          <p:cNvPr id="7" name="Freeform 7"/>
          <p:cNvSpPr/>
          <p:nvPr/>
        </p:nvSpPr>
        <p:spPr>
          <a:xfrm rot="-5400000">
            <a:off x="17082857" y="-1775034"/>
            <a:ext cx="2966307" cy="3003855"/>
          </a:xfrm>
          <a:custGeom>
            <a:avLst/>
            <a:gdLst/>
            <a:ahLst/>
            <a:cxnLst/>
            <a:rect l="l" t="t" r="r" b="b"/>
            <a:pathLst>
              <a:path w="2966307" h="3003855">
                <a:moveTo>
                  <a:pt x="0" y="0"/>
                </a:moveTo>
                <a:lnTo>
                  <a:pt x="2966306" y="0"/>
                </a:lnTo>
                <a:lnTo>
                  <a:pt x="2966306" y="3003855"/>
                </a:lnTo>
                <a:lnTo>
                  <a:pt x="0" y="300385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5400000">
            <a:off x="17509244" y="-661394"/>
            <a:ext cx="1557512" cy="1064949"/>
          </a:xfrm>
          <a:custGeom>
            <a:avLst/>
            <a:gdLst/>
            <a:ahLst/>
            <a:cxnLst/>
            <a:rect l="l" t="t" r="r" b="b"/>
            <a:pathLst>
              <a:path w="1557512" h="1064949">
                <a:moveTo>
                  <a:pt x="0" y="0"/>
                </a:moveTo>
                <a:lnTo>
                  <a:pt x="1557512" y="0"/>
                </a:lnTo>
                <a:lnTo>
                  <a:pt x="1557512" y="1064948"/>
                </a:lnTo>
                <a:lnTo>
                  <a:pt x="0" y="10649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-4003207" y="-1651210"/>
            <a:ext cx="5203119" cy="4114800"/>
          </a:xfrm>
          <a:custGeom>
            <a:avLst/>
            <a:gdLst/>
            <a:ahLst/>
            <a:cxnLst/>
            <a:rect l="l" t="t" r="r" b="b"/>
            <a:pathLst>
              <a:path w="5203119" h="4114800">
                <a:moveTo>
                  <a:pt x="0" y="0"/>
                </a:moveTo>
                <a:lnTo>
                  <a:pt x="5203119" y="0"/>
                </a:lnTo>
                <a:lnTo>
                  <a:pt x="520311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9999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-943346" y="-2001197"/>
            <a:ext cx="10239746" cy="2351495"/>
          </a:xfrm>
          <a:custGeom>
            <a:avLst/>
            <a:gdLst/>
            <a:ahLst/>
            <a:cxnLst/>
            <a:rect l="l" t="t" r="r" b="b"/>
            <a:pathLst>
              <a:path w="10239746" h="2351495">
                <a:moveTo>
                  <a:pt x="0" y="0"/>
                </a:moveTo>
                <a:lnTo>
                  <a:pt x="10239746" y="0"/>
                </a:lnTo>
                <a:lnTo>
                  <a:pt x="10239746" y="2351494"/>
                </a:lnTo>
                <a:lnTo>
                  <a:pt x="0" y="235149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t="-319671"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9051927" y="9963150"/>
            <a:ext cx="11016011" cy="1802340"/>
          </a:xfrm>
          <a:custGeom>
            <a:avLst/>
            <a:gdLst/>
            <a:ahLst/>
            <a:cxnLst/>
            <a:rect l="l" t="t" r="r" b="b"/>
            <a:pathLst>
              <a:path w="11016011" h="1802340">
                <a:moveTo>
                  <a:pt x="0" y="0"/>
                </a:moveTo>
                <a:lnTo>
                  <a:pt x="11016011" y="0"/>
                </a:lnTo>
                <a:lnTo>
                  <a:pt x="11016011" y="1802340"/>
                </a:lnTo>
                <a:lnTo>
                  <a:pt x="0" y="180234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t="-407300"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6313004" y="1086222"/>
            <a:ext cx="5661991" cy="1127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39"/>
              </a:lnSpc>
            </a:pPr>
            <a:r>
              <a:rPr lang="en-US" sz="6599" b="1" dirty="0">
                <a:solidFill>
                  <a:srgbClr val="143244"/>
                </a:solidFill>
                <a:latin typeface="DM Sans Bold"/>
                <a:ea typeface="DM Sans Bold"/>
                <a:cs typeface="DM Sans Bold"/>
                <a:sym typeface="DM Sans Bold"/>
              </a:rPr>
              <a:t>Data Analysis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99912" y="2472395"/>
            <a:ext cx="12967423" cy="7810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00"/>
              </a:lnSpc>
            </a:pPr>
            <a:r>
              <a:rPr lang="en-US" sz="4500" b="1" dirty="0">
                <a:solidFill>
                  <a:srgbClr val="143244"/>
                </a:solidFill>
                <a:latin typeface="DM Sans Bold"/>
                <a:ea typeface="DM Sans Bold"/>
                <a:cs typeface="DM Sans Bold"/>
                <a:sym typeface="DM Sans Bold"/>
              </a:rPr>
              <a:t>Outline</a:t>
            </a:r>
          </a:p>
        </p:txBody>
      </p:sp>
      <p:graphicFrame>
        <p:nvGraphicFramePr>
          <p:cNvPr id="16" name="Diagram 15">
            <a:extLst>
              <a:ext uri="{FF2B5EF4-FFF2-40B4-BE49-F238E27FC236}">
                <a16:creationId xmlns:a16="http://schemas.microsoft.com/office/drawing/2014/main" id="{3885617C-CFAC-EAA7-00F8-77DE443A7C0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71039588"/>
              </p:ext>
            </p:extLst>
          </p:nvPr>
        </p:nvGraphicFramePr>
        <p:xfrm>
          <a:off x="971312" y="2476500"/>
          <a:ext cx="16249888" cy="812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6" r:lo="rId17" r:qs="rId18" r:cs="rId19"/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3372</TotalTime>
  <Words>1715</Words>
  <Application>Microsoft Office PowerPoint</Application>
  <PresentationFormat>Custom</PresentationFormat>
  <Paragraphs>253</Paragraphs>
  <Slides>33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8" baseType="lpstr">
      <vt:lpstr>DM Sans</vt:lpstr>
      <vt:lpstr>DM Sans Bold</vt:lpstr>
      <vt:lpstr>Calibri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GROUP 8 Programming</dc:title>
  <dc:creator>Renee Rae</dc:creator>
  <cp:lastModifiedBy>Renee Rae Santos</cp:lastModifiedBy>
  <cp:revision>9</cp:revision>
  <dcterms:created xsi:type="dcterms:W3CDTF">2006-08-16T00:00:00Z</dcterms:created>
  <dcterms:modified xsi:type="dcterms:W3CDTF">2025-12-03T03:08:02Z</dcterms:modified>
  <dc:identifier>DAG4tjfVBio</dc:identifier>
</cp:coreProperties>
</file>